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337" r:id="rId3"/>
    <p:sldId id="335" r:id="rId4"/>
    <p:sldId id="340" r:id="rId5"/>
    <p:sldId id="339" r:id="rId6"/>
    <p:sldId id="342" r:id="rId7"/>
    <p:sldId id="343" r:id="rId8"/>
    <p:sldId id="344" r:id="rId9"/>
    <p:sldId id="338" r:id="rId10"/>
    <p:sldId id="345" r:id="rId11"/>
    <p:sldId id="333" r:id="rId12"/>
    <p:sldId id="346" r:id="rId13"/>
    <p:sldId id="347" r:id="rId14"/>
    <p:sldId id="33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77C9DA"/>
    <a:srgbClr val="2EC4B6"/>
    <a:srgbClr val="37333B"/>
    <a:srgbClr val="FF9F1B"/>
    <a:srgbClr val="E72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0"/>
    <p:restoredTop sz="94360" autoAdjust="0"/>
  </p:normalViewPr>
  <p:slideViewPr>
    <p:cSldViewPr snapToGrid="0" snapToObjects="1">
      <p:cViewPr varScale="1">
        <p:scale>
          <a:sx n="104" d="100"/>
          <a:sy n="104" d="100"/>
        </p:scale>
        <p:origin x="852" y="102"/>
      </p:cViewPr>
      <p:guideLst/>
    </p:cSldViewPr>
  </p:slideViewPr>
  <p:notesTextViewPr>
    <p:cViewPr>
      <p:scale>
        <a:sx n="1" d="1"/>
        <a:sy n="1" d="1"/>
      </p:scale>
      <p:origin x="0" y="0"/>
    </p:cViewPr>
  </p:notesTextViewPr>
  <p:sorterViewPr>
    <p:cViewPr>
      <p:scale>
        <a:sx n="149" d="100"/>
        <a:sy n="149" d="100"/>
      </p:scale>
      <p:origin x="0" y="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367E42CC-326A-453A-9786-A72540F373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E4AC8D0D-08D7-49EA-9240-52BED968F8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53A5FE-349E-4241-A466-5AD79AFC203C}" type="datetimeFigureOut">
              <a:rPr lang="pl-PL" smtClean="0"/>
              <a:t>2018-01-28</a:t>
            </a:fld>
            <a:endParaRPr lang="pl-PL"/>
          </a:p>
        </p:txBody>
      </p:sp>
      <p:sp>
        <p:nvSpPr>
          <p:cNvPr id="4" name="Symbol zastępczy stopki 3">
            <a:extLst>
              <a:ext uri="{FF2B5EF4-FFF2-40B4-BE49-F238E27FC236}">
                <a16:creationId xmlns:a16="http://schemas.microsoft.com/office/drawing/2014/main" id="{99D2797B-0250-4EB7-B1DD-28329166AD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B0A389E9-296F-4E24-A3A8-97EC6F27C9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E2264F-BB57-4984-9F85-B41214C9BDA3}" type="slidenum">
              <a:rPr lang="pl-PL" smtClean="0"/>
              <a:t>‹#›</a:t>
            </a:fld>
            <a:endParaRPr lang="pl-PL"/>
          </a:p>
        </p:txBody>
      </p:sp>
    </p:spTree>
    <p:extLst>
      <p:ext uri="{BB962C8B-B14F-4D97-AF65-F5344CB8AC3E}">
        <p14:creationId xmlns:p14="http://schemas.microsoft.com/office/powerpoint/2010/main" val="1734981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42216-283E-483E-97B5-F79AADA9C880}" type="datetimeFigureOut">
              <a:rPr lang="pl-PL" smtClean="0"/>
              <a:t>2018-01-28</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3FD07-9322-4451-AFF1-5BBB978BF94D}" type="slidenum">
              <a:rPr lang="pl-PL" smtClean="0"/>
              <a:t>‹#›</a:t>
            </a:fld>
            <a:endParaRPr lang="pl-PL"/>
          </a:p>
        </p:txBody>
      </p:sp>
    </p:spTree>
    <p:extLst>
      <p:ext uri="{BB962C8B-B14F-4D97-AF65-F5344CB8AC3E}">
        <p14:creationId xmlns:p14="http://schemas.microsoft.com/office/powerpoint/2010/main" val="131263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5C3FD07-9322-4451-AFF1-5BBB978BF94D}" type="slidenum">
              <a:rPr lang="pl-PL" smtClean="0"/>
              <a:t>8</a:t>
            </a:fld>
            <a:endParaRPr lang="pl-PL"/>
          </a:p>
        </p:txBody>
      </p:sp>
    </p:spTree>
    <p:extLst>
      <p:ext uri="{BB962C8B-B14F-4D97-AF65-F5344CB8AC3E}">
        <p14:creationId xmlns:p14="http://schemas.microsoft.com/office/powerpoint/2010/main" val="223506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5C3FD07-9322-4451-AFF1-5BBB978BF94D}" type="slidenum">
              <a:rPr lang="pl-PL" smtClean="0"/>
              <a:t>10</a:t>
            </a:fld>
            <a:endParaRPr lang="pl-PL"/>
          </a:p>
        </p:txBody>
      </p:sp>
    </p:spTree>
    <p:extLst>
      <p:ext uri="{BB962C8B-B14F-4D97-AF65-F5344CB8AC3E}">
        <p14:creationId xmlns:p14="http://schemas.microsoft.com/office/powerpoint/2010/main" val="3737553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5C3FD07-9322-4451-AFF1-5BBB978BF94D}" type="slidenum">
              <a:rPr lang="pl-PL" smtClean="0"/>
              <a:t>12</a:t>
            </a:fld>
            <a:endParaRPr lang="pl-PL"/>
          </a:p>
        </p:txBody>
      </p:sp>
    </p:spTree>
    <p:extLst>
      <p:ext uri="{BB962C8B-B14F-4D97-AF65-F5344CB8AC3E}">
        <p14:creationId xmlns:p14="http://schemas.microsoft.com/office/powerpoint/2010/main" val="76644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C5C3FD07-9322-4451-AFF1-5BBB978BF94D}" type="slidenum">
              <a:rPr lang="pl-PL" smtClean="0"/>
              <a:t>13</a:t>
            </a:fld>
            <a:endParaRPr lang="pl-PL"/>
          </a:p>
        </p:txBody>
      </p:sp>
    </p:spTree>
    <p:extLst>
      <p:ext uri="{BB962C8B-B14F-4D97-AF65-F5344CB8AC3E}">
        <p14:creationId xmlns:p14="http://schemas.microsoft.com/office/powerpoint/2010/main" val="220797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6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6"/>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98498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439798" y="-1"/>
            <a:ext cx="7752202" cy="6858000"/>
          </a:xfrm>
          <a:custGeom>
            <a:avLst/>
            <a:gdLst>
              <a:gd name="connsiteX0" fmla="*/ 0 w 7752202"/>
              <a:gd name="connsiteY0" fmla="*/ 0 h 6858000"/>
              <a:gd name="connsiteX1" fmla="*/ 7752202 w 7752202"/>
              <a:gd name="connsiteY1" fmla="*/ 0 h 6858000"/>
              <a:gd name="connsiteX2" fmla="*/ 7752202 w 7752202"/>
              <a:gd name="connsiteY2" fmla="*/ 6858000 h 6858000"/>
              <a:gd name="connsiteX3" fmla="*/ 0 w 77522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52202" h="6858000">
                <a:moveTo>
                  <a:pt x="0" y="0"/>
                </a:moveTo>
                <a:lnTo>
                  <a:pt x="7752202" y="0"/>
                </a:lnTo>
                <a:lnTo>
                  <a:pt x="775220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477779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710616"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970426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391909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5206738" cy="6858000"/>
          </a:xfrm>
          <a:custGeom>
            <a:avLst/>
            <a:gdLst>
              <a:gd name="connsiteX0" fmla="*/ 0 w 5206738"/>
              <a:gd name="connsiteY0" fmla="*/ 0 h 6858000"/>
              <a:gd name="connsiteX1" fmla="*/ 5206738 w 5206738"/>
              <a:gd name="connsiteY1" fmla="*/ 0 h 6858000"/>
              <a:gd name="connsiteX2" fmla="*/ 5206738 w 5206738"/>
              <a:gd name="connsiteY2" fmla="*/ 6858000 h 6858000"/>
              <a:gd name="connsiteX3" fmla="*/ 0 w 520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6738" h="6858000">
                <a:moveTo>
                  <a:pt x="0" y="0"/>
                </a:moveTo>
                <a:lnTo>
                  <a:pt x="5206738" y="0"/>
                </a:lnTo>
                <a:lnTo>
                  <a:pt x="520673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709692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55309"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78447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5334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2" name="Picture Placeholder 21"/>
          <p:cNvSpPr>
            <a:spLocks noGrp="1"/>
          </p:cNvSpPr>
          <p:nvPr>
            <p:ph type="pic" sz="quarter" idx="11"/>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3" name="Picture Placeholder 22"/>
          <p:cNvSpPr>
            <a:spLocks noGrp="1"/>
          </p:cNvSpPr>
          <p:nvPr>
            <p:ph type="pic" sz="quarter" idx="12"/>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4" name="Picture Placeholder 23"/>
          <p:cNvSpPr>
            <a:spLocks noGrp="1"/>
          </p:cNvSpPr>
          <p:nvPr>
            <p:ph type="pic" sz="quarter" idx="13"/>
          </p:nvPr>
        </p:nvSpPr>
        <p:spPr>
          <a:xfrm>
            <a:off x="8763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177019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4009198"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0" name="Picture Placeholder 19"/>
          <p:cNvSpPr>
            <a:spLocks noGrp="1"/>
          </p:cNvSpPr>
          <p:nvPr>
            <p:ph type="pic" sz="quarter" idx="11"/>
          </p:nvPr>
        </p:nvSpPr>
        <p:spPr>
          <a:xfrm>
            <a:off x="6427439"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8845680"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2" name="Picture Placeholder 21"/>
          <p:cNvSpPr>
            <a:spLocks noGrp="1"/>
          </p:cNvSpPr>
          <p:nvPr>
            <p:ph type="pic" sz="quarter" idx="13"/>
          </p:nvPr>
        </p:nvSpPr>
        <p:spPr>
          <a:xfrm>
            <a:off x="4009198"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6427439"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4" name="Picture Placeholder 23"/>
          <p:cNvSpPr>
            <a:spLocks noGrp="1"/>
          </p:cNvSpPr>
          <p:nvPr>
            <p:ph type="pic" sz="quarter" idx="15"/>
          </p:nvPr>
        </p:nvSpPr>
        <p:spPr>
          <a:xfrm>
            <a:off x="8845680"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Tree>
    <p:extLst>
      <p:ext uri="{BB962C8B-B14F-4D97-AF65-F5344CB8AC3E}">
        <p14:creationId xmlns:p14="http://schemas.microsoft.com/office/powerpoint/2010/main" val="1768449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363686" y="358346"/>
            <a:ext cx="6226629" cy="3527854"/>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5312230" y="4037717"/>
            <a:ext cx="4278084" cy="3429883"/>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9744143" y="2219803"/>
            <a:ext cx="2447857" cy="3429883"/>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p:spPr>
        <p:txBody>
          <a:bodyPr wrap="square">
            <a:noAutofit/>
          </a:bodyPr>
          <a:lstStyle/>
          <a:p>
            <a:endParaRPr lang="en-US"/>
          </a:p>
        </p:txBody>
      </p:sp>
      <p:sp>
        <p:nvSpPr>
          <p:cNvPr id="18" name="Picture Placeholder 17"/>
          <p:cNvSpPr>
            <a:spLocks noGrp="1"/>
          </p:cNvSpPr>
          <p:nvPr>
            <p:ph type="pic" sz="quarter" idx="13"/>
          </p:nvPr>
        </p:nvSpPr>
        <p:spPr>
          <a:xfrm>
            <a:off x="9744143" y="358346"/>
            <a:ext cx="2447857" cy="1709940"/>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p:spPr>
        <p:txBody>
          <a:bodyPr wrap="square">
            <a:noAutofit/>
          </a:bodyPr>
          <a:lstStyle/>
          <a:p>
            <a:endParaRPr lang="en-US"/>
          </a:p>
        </p:txBody>
      </p:sp>
    </p:spTree>
    <p:extLst>
      <p:ext uri="{BB962C8B-B14F-4D97-AF65-F5344CB8AC3E}">
        <p14:creationId xmlns:p14="http://schemas.microsoft.com/office/powerpoint/2010/main" val="48278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4071257" y="702894"/>
            <a:ext cx="7282543"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p:spPr>
        <p:txBody>
          <a:bodyPr wrap="square">
            <a:noAutofit/>
          </a:bodyPr>
          <a:lstStyle/>
          <a:p>
            <a:endParaRPr lang="en-US"/>
          </a:p>
        </p:txBody>
      </p:sp>
    </p:spTree>
    <p:extLst>
      <p:ext uri="{BB962C8B-B14F-4D97-AF65-F5344CB8AC3E}">
        <p14:creationId xmlns:p14="http://schemas.microsoft.com/office/powerpoint/2010/main" val="143310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0543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3048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6" name="Picture Placeholder 15"/>
          <p:cNvSpPr>
            <a:spLocks noGrp="1"/>
          </p:cNvSpPr>
          <p:nvPr>
            <p:ph type="pic" sz="quarter" idx="13"/>
          </p:nvPr>
        </p:nvSpPr>
        <p:spPr>
          <a:xfrm>
            <a:off x="3048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415084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14599"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6640286"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a:p>
        </p:txBody>
      </p:sp>
    </p:spTree>
    <p:extLst>
      <p:ext uri="{BB962C8B-B14F-4D97-AF65-F5344CB8AC3E}">
        <p14:creationId xmlns:p14="http://schemas.microsoft.com/office/powerpoint/2010/main" val="1181740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85857" y="551089"/>
            <a:ext cx="5116286"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a:p>
        </p:txBody>
      </p:sp>
    </p:spTree>
    <p:extLst>
      <p:ext uri="{BB962C8B-B14F-4D97-AF65-F5344CB8AC3E}">
        <p14:creationId xmlns:p14="http://schemas.microsoft.com/office/powerpoint/2010/main" val="474948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12640" y="551089"/>
            <a:ext cx="7089503"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a:p>
        </p:txBody>
      </p:sp>
    </p:spTree>
    <p:extLst>
      <p:ext uri="{BB962C8B-B14F-4D97-AF65-F5344CB8AC3E}">
        <p14:creationId xmlns:p14="http://schemas.microsoft.com/office/powerpoint/2010/main" val="17586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80790"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7" name="Picture Placeholder 16"/>
          <p:cNvSpPr>
            <a:spLocks noGrp="1"/>
          </p:cNvSpPr>
          <p:nvPr>
            <p:ph type="pic" sz="quarter" idx="11"/>
          </p:nvPr>
        </p:nvSpPr>
        <p:spPr>
          <a:xfrm>
            <a:off x="6238461"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8" name="Picture Placeholder 17"/>
          <p:cNvSpPr>
            <a:spLocks noGrp="1"/>
          </p:cNvSpPr>
          <p:nvPr>
            <p:ph type="pic" sz="quarter" idx="12"/>
          </p:nvPr>
        </p:nvSpPr>
        <p:spPr>
          <a:xfrm>
            <a:off x="3680790"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9" name="Picture Placeholder 18"/>
          <p:cNvSpPr>
            <a:spLocks noGrp="1"/>
          </p:cNvSpPr>
          <p:nvPr>
            <p:ph type="pic" sz="quarter" idx="13"/>
          </p:nvPr>
        </p:nvSpPr>
        <p:spPr>
          <a:xfrm>
            <a:off x="6238461"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Tree>
    <p:extLst>
      <p:ext uri="{BB962C8B-B14F-4D97-AF65-F5344CB8AC3E}">
        <p14:creationId xmlns:p14="http://schemas.microsoft.com/office/powerpoint/2010/main" val="34613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9309" y="1144424"/>
            <a:ext cx="5274130"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wrap="square">
            <a:noAutofit/>
          </a:bodyPr>
          <a:lstStyle/>
          <a:p>
            <a:endParaRPr lang="en-US"/>
          </a:p>
        </p:txBody>
      </p:sp>
      <p:sp>
        <p:nvSpPr>
          <p:cNvPr id="16" name="Picture Placeholder 15"/>
          <p:cNvSpPr>
            <a:spLocks noGrp="1"/>
          </p:cNvSpPr>
          <p:nvPr>
            <p:ph type="pic" sz="quarter" idx="11"/>
          </p:nvPr>
        </p:nvSpPr>
        <p:spPr>
          <a:xfrm>
            <a:off x="3412734" y="4220999"/>
            <a:ext cx="5274130"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9565885" y="-1932152"/>
            <a:ext cx="5274129"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wrap="square">
            <a:noAutofit/>
          </a:bodyPr>
          <a:lstStyle/>
          <a:p>
            <a:endParaRPr lang="en-US"/>
          </a:p>
        </p:txBody>
      </p:sp>
      <p:sp>
        <p:nvSpPr>
          <p:cNvPr id="15" name="Picture Placeholder 14"/>
          <p:cNvSpPr>
            <a:spLocks noGrp="1"/>
          </p:cNvSpPr>
          <p:nvPr>
            <p:ph type="pic" sz="quarter" idx="13"/>
          </p:nvPr>
        </p:nvSpPr>
        <p:spPr>
          <a:xfrm>
            <a:off x="9565886" y="4221000"/>
            <a:ext cx="5274129"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wrap="square">
            <a:noAutofit/>
          </a:bodyPr>
          <a:lstStyle/>
          <a:p>
            <a:endParaRPr lang="en-US"/>
          </a:p>
        </p:txBody>
      </p:sp>
    </p:spTree>
    <p:extLst>
      <p:ext uri="{BB962C8B-B14F-4D97-AF65-F5344CB8AC3E}">
        <p14:creationId xmlns:p14="http://schemas.microsoft.com/office/powerpoint/2010/main" val="1459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6662057" cy="4103914"/>
          </a:xfrm>
          <a:custGeom>
            <a:avLst/>
            <a:gdLst>
              <a:gd name="connsiteX0" fmla="*/ 0 w 6662057"/>
              <a:gd name="connsiteY0" fmla="*/ 0 h 4103914"/>
              <a:gd name="connsiteX1" fmla="*/ 6662057 w 6662057"/>
              <a:gd name="connsiteY1" fmla="*/ 0 h 4103914"/>
              <a:gd name="connsiteX2" fmla="*/ 6662057 w 6662057"/>
              <a:gd name="connsiteY2" fmla="*/ 4103914 h 4103914"/>
              <a:gd name="connsiteX3" fmla="*/ 0 w 6662057"/>
              <a:gd name="connsiteY3" fmla="*/ 4103914 h 4103914"/>
            </a:gdLst>
            <a:ahLst/>
            <a:cxnLst>
              <a:cxn ang="0">
                <a:pos x="connsiteX0" y="connsiteY0"/>
              </a:cxn>
              <a:cxn ang="0">
                <a:pos x="connsiteX1" y="connsiteY1"/>
              </a:cxn>
              <a:cxn ang="0">
                <a:pos x="connsiteX2" y="connsiteY2"/>
              </a:cxn>
              <a:cxn ang="0">
                <a:pos x="connsiteX3" y="connsiteY3"/>
              </a:cxn>
            </a:cxnLst>
            <a:rect l="l" t="t" r="r" b="b"/>
            <a:pathLst>
              <a:path w="6662057" h="4103914">
                <a:moveTo>
                  <a:pt x="0" y="0"/>
                </a:moveTo>
                <a:lnTo>
                  <a:pt x="6662057" y="0"/>
                </a:lnTo>
                <a:lnTo>
                  <a:pt x="6662057" y="4103914"/>
                </a:lnTo>
                <a:lnTo>
                  <a:pt x="0" y="410391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7020403" y="358346"/>
            <a:ext cx="4813251" cy="2929140"/>
          </a:xfrm>
          <a:custGeom>
            <a:avLst/>
            <a:gdLst>
              <a:gd name="connsiteX0" fmla="*/ 0 w 4813251"/>
              <a:gd name="connsiteY0" fmla="*/ 0 h 2929140"/>
              <a:gd name="connsiteX1" fmla="*/ 4813251 w 4813251"/>
              <a:gd name="connsiteY1" fmla="*/ 0 h 2929140"/>
              <a:gd name="connsiteX2" fmla="*/ 4813251 w 4813251"/>
              <a:gd name="connsiteY2" fmla="*/ 2929140 h 2929140"/>
              <a:gd name="connsiteX3" fmla="*/ 0 w 4813251"/>
              <a:gd name="connsiteY3" fmla="*/ 2929140 h 2929140"/>
            </a:gdLst>
            <a:ahLst/>
            <a:cxnLst>
              <a:cxn ang="0">
                <a:pos x="connsiteX0" y="connsiteY0"/>
              </a:cxn>
              <a:cxn ang="0">
                <a:pos x="connsiteX1" y="connsiteY1"/>
              </a:cxn>
              <a:cxn ang="0">
                <a:pos x="connsiteX2" y="connsiteY2"/>
              </a:cxn>
              <a:cxn ang="0">
                <a:pos x="connsiteX3" y="connsiteY3"/>
              </a:cxn>
            </a:cxnLst>
            <a:rect l="l" t="t" r="r" b="b"/>
            <a:pathLst>
              <a:path w="4813251" h="2929140">
                <a:moveTo>
                  <a:pt x="0" y="0"/>
                </a:moveTo>
                <a:lnTo>
                  <a:pt x="4813251" y="0"/>
                </a:lnTo>
                <a:lnTo>
                  <a:pt x="4813251" y="2929140"/>
                </a:lnTo>
                <a:lnTo>
                  <a:pt x="0" y="2929140"/>
                </a:lnTo>
                <a:close/>
              </a:path>
            </a:pathLst>
          </a:custGeom>
        </p:spPr>
        <p:txBody>
          <a:bodyPr wrap="square">
            <a:noAutofit/>
          </a:bodyPr>
          <a:lstStyle/>
          <a:p>
            <a:endParaRPr lang="en-US"/>
          </a:p>
        </p:txBody>
      </p:sp>
    </p:spTree>
    <p:extLst>
      <p:ext uri="{BB962C8B-B14F-4D97-AF65-F5344CB8AC3E}">
        <p14:creationId xmlns:p14="http://schemas.microsoft.com/office/powerpoint/2010/main" val="1846556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80858" y="1915886"/>
            <a:ext cx="7511142" cy="4147457"/>
          </a:xfrm>
          <a:custGeom>
            <a:avLst/>
            <a:gdLst>
              <a:gd name="connsiteX0" fmla="*/ 0 w 7511142"/>
              <a:gd name="connsiteY0" fmla="*/ 0 h 4147457"/>
              <a:gd name="connsiteX1" fmla="*/ 7511142 w 7511142"/>
              <a:gd name="connsiteY1" fmla="*/ 0 h 4147457"/>
              <a:gd name="connsiteX2" fmla="*/ 7511142 w 7511142"/>
              <a:gd name="connsiteY2" fmla="*/ 4147457 h 4147457"/>
              <a:gd name="connsiteX3" fmla="*/ 0 w 7511142"/>
              <a:gd name="connsiteY3" fmla="*/ 4147457 h 4147457"/>
            </a:gdLst>
            <a:ahLst/>
            <a:cxnLst>
              <a:cxn ang="0">
                <a:pos x="connsiteX0" y="connsiteY0"/>
              </a:cxn>
              <a:cxn ang="0">
                <a:pos x="connsiteX1" y="connsiteY1"/>
              </a:cxn>
              <a:cxn ang="0">
                <a:pos x="connsiteX2" y="connsiteY2"/>
              </a:cxn>
              <a:cxn ang="0">
                <a:pos x="connsiteX3" y="connsiteY3"/>
              </a:cxn>
            </a:cxnLst>
            <a:rect l="l" t="t" r="r" b="b"/>
            <a:pathLst>
              <a:path w="7511142" h="4147457">
                <a:moveTo>
                  <a:pt x="0" y="0"/>
                </a:moveTo>
                <a:lnTo>
                  <a:pt x="7511142" y="0"/>
                </a:lnTo>
                <a:lnTo>
                  <a:pt x="7511142" y="4147457"/>
                </a:lnTo>
                <a:lnTo>
                  <a:pt x="0" y="4147457"/>
                </a:lnTo>
                <a:close/>
              </a:path>
            </a:pathLst>
          </a:custGeom>
        </p:spPr>
        <p:txBody>
          <a:bodyPr wrap="square">
            <a:noAutofit/>
          </a:bodyPr>
          <a:lstStyle/>
          <a:p>
            <a:endParaRPr lang="en-US"/>
          </a:p>
        </p:txBody>
      </p:sp>
    </p:spTree>
    <p:extLst>
      <p:ext uri="{BB962C8B-B14F-4D97-AF65-F5344CB8AC3E}">
        <p14:creationId xmlns:p14="http://schemas.microsoft.com/office/powerpoint/2010/main" val="211624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43944" y="0"/>
            <a:ext cx="8948056" cy="3298372"/>
          </a:xfrm>
          <a:custGeom>
            <a:avLst/>
            <a:gdLst>
              <a:gd name="connsiteX0" fmla="*/ 0 w 8948056"/>
              <a:gd name="connsiteY0" fmla="*/ 0 h 3298372"/>
              <a:gd name="connsiteX1" fmla="*/ 8948056 w 8948056"/>
              <a:gd name="connsiteY1" fmla="*/ 0 h 3298372"/>
              <a:gd name="connsiteX2" fmla="*/ 8948056 w 8948056"/>
              <a:gd name="connsiteY2" fmla="*/ 3298372 h 3298372"/>
              <a:gd name="connsiteX3" fmla="*/ 0 w 8948056"/>
              <a:gd name="connsiteY3" fmla="*/ 3298372 h 3298372"/>
            </a:gdLst>
            <a:ahLst/>
            <a:cxnLst>
              <a:cxn ang="0">
                <a:pos x="connsiteX0" y="connsiteY0"/>
              </a:cxn>
              <a:cxn ang="0">
                <a:pos x="connsiteX1" y="connsiteY1"/>
              </a:cxn>
              <a:cxn ang="0">
                <a:pos x="connsiteX2" y="connsiteY2"/>
              </a:cxn>
              <a:cxn ang="0">
                <a:pos x="connsiteX3" y="connsiteY3"/>
              </a:cxn>
            </a:cxnLst>
            <a:rect l="l" t="t" r="r" b="b"/>
            <a:pathLst>
              <a:path w="8948056" h="3298372">
                <a:moveTo>
                  <a:pt x="0" y="0"/>
                </a:moveTo>
                <a:lnTo>
                  <a:pt x="8948056" y="0"/>
                </a:lnTo>
                <a:lnTo>
                  <a:pt x="8948056" y="3298372"/>
                </a:lnTo>
                <a:lnTo>
                  <a:pt x="0" y="3298372"/>
                </a:lnTo>
                <a:close/>
              </a:path>
            </a:pathLst>
          </a:custGeom>
        </p:spPr>
        <p:txBody>
          <a:bodyPr wrap="square">
            <a:noAutofit/>
          </a:bodyPr>
          <a:lstStyle/>
          <a:p>
            <a:endParaRPr lang="en-US"/>
          </a:p>
        </p:txBody>
      </p:sp>
    </p:spTree>
    <p:extLst>
      <p:ext uri="{BB962C8B-B14F-4D97-AF65-F5344CB8AC3E}">
        <p14:creationId xmlns:p14="http://schemas.microsoft.com/office/powerpoint/2010/main" val="300306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177908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706948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14133" y="-1019312"/>
            <a:ext cx="4291243" cy="5924310"/>
          </a:xfrm>
          <a:custGeom>
            <a:avLst/>
            <a:gdLst>
              <a:gd name="connsiteX0" fmla="*/ 9022 w 4291243"/>
              <a:gd name="connsiteY0" fmla="*/ 0 h 5924310"/>
              <a:gd name="connsiteX1" fmla="*/ 4285227 w 4291243"/>
              <a:gd name="connsiteY1" fmla="*/ 0 h 5924310"/>
              <a:gd name="connsiteX2" fmla="*/ 4291243 w 4291243"/>
              <a:gd name="connsiteY2" fmla="*/ 6616 h 5924310"/>
              <a:gd name="connsiteX3" fmla="*/ 4288235 w 4291243"/>
              <a:gd name="connsiteY3" fmla="*/ 5917694 h 5924310"/>
              <a:gd name="connsiteX4" fmla="*/ 4282220 w 4291243"/>
              <a:gd name="connsiteY4" fmla="*/ 5924310 h 5924310"/>
              <a:gd name="connsiteX5" fmla="*/ 6015 w 4291243"/>
              <a:gd name="connsiteY5" fmla="*/ 5924310 h 5924310"/>
              <a:gd name="connsiteX6" fmla="*/ 0 w 4291243"/>
              <a:gd name="connsiteY6" fmla="*/ 5917694 h 5924310"/>
              <a:gd name="connsiteX7" fmla="*/ 3007 w 4291243"/>
              <a:gd name="connsiteY7" fmla="*/ 6616 h 5924310"/>
              <a:gd name="connsiteX8" fmla="*/ 9022 w 4291243"/>
              <a:gd name="connsiteY8" fmla="*/ 0 h 59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1243" h="5924310">
                <a:moveTo>
                  <a:pt x="9022" y="0"/>
                </a:moveTo>
                <a:cubicBezTo>
                  <a:pt x="4285227" y="0"/>
                  <a:pt x="4285227" y="0"/>
                  <a:pt x="4285227" y="0"/>
                </a:cubicBezTo>
                <a:cubicBezTo>
                  <a:pt x="4288235" y="0"/>
                  <a:pt x="4291243" y="3308"/>
                  <a:pt x="4291243" y="6616"/>
                </a:cubicBezTo>
                <a:lnTo>
                  <a:pt x="4288235" y="5917694"/>
                </a:lnTo>
                <a:cubicBezTo>
                  <a:pt x="4288235" y="5921002"/>
                  <a:pt x="4285227" y="5924310"/>
                  <a:pt x="4282220" y="5924310"/>
                </a:cubicBezTo>
                <a:cubicBezTo>
                  <a:pt x="6015" y="5924310"/>
                  <a:pt x="6015" y="5924310"/>
                  <a:pt x="6015" y="5924310"/>
                </a:cubicBezTo>
                <a:cubicBezTo>
                  <a:pt x="3007" y="5924310"/>
                  <a:pt x="0" y="5921002"/>
                  <a:pt x="0" y="5917694"/>
                </a:cubicBezTo>
                <a:cubicBezTo>
                  <a:pt x="3007" y="6616"/>
                  <a:pt x="3007" y="6616"/>
                  <a:pt x="3007" y="6616"/>
                </a:cubicBezTo>
                <a:cubicBezTo>
                  <a:pt x="3007" y="3308"/>
                  <a:pt x="6015" y="0"/>
                  <a:pt x="902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7104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45884" y="2212489"/>
            <a:ext cx="3109057" cy="5451108"/>
          </a:xfrm>
          <a:custGeom>
            <a:avLst/>
            <a:gdLst>
              <a:gd name="connsiteX0" fmla="*/ 0 w 3109057"/>
              <a:gd name="connsiteY0" fmla="*/ 0 h 5451108"/>
              <a:gd name="connsiteX1" fmla="*/ 3109057 w 3109057"/>
              <a:gd name="connsiteY1" fmla="*/ 0 h 5451108"/>
              <a:gd name="connsiteX2" fmla="*/ 3109057 w 3109057"/>
              <a:gd name="connsiteY2" fmla="*/ 5451108 h 5451108"/>
              <a:gd name="connsiteX3" fmla="*/ 0 w 3109057"/>
              <a:gd name="connsiteY3" fmla="*/ 5451108 h 5451108"/>
            </a:gdLst>
            <a:ahLst/>
            <a:cxnLst>
              <a:cxn ang="0">
                <a:pos x="connsiteX0" y="connsiteY0"/>
              </a:cxn>
              <a:cxn ang="0">
                <a:pos x="connsiteX1" y="connsiteY1"/>
              </a:cxn>
              <a:cxn ang="0">
                <a:pos x="connsiteX2" y="connsiteY2"/>
              </a:cxn>
              <a:cxn ang="0">
                <a:pos x="connsiteX3" y="connsiteY3"/>
              </a:cxn>
            </a:cxnLst>
            <a:rect l="l" t="t" r="r" b="b"/>
            <a:pathLst>
              <a:path w="3109057" h="5451108">
                <a:moveTo>
                  <a:pt x="0" y="0"/>
                </a:moveTo>
                <a:lnTo>
                  <a:pt x="3109057" y="0"/>
                </a:lnTo>
                <a:lnTo>
                  <a:pt x="3109057" y="5451108"/>
                </a:lnTo>
                <a:lnTo>
                  <a:pt x="0" y="5451108"/>
                </a:lnTo>
                <a:close/>
              </a:path>
            </a:pathLst>
          </a:custGeom>
        </p:spPr>
        <p:txBody>
          <a:bodyPr wrap="square">
            <a:noAutofit/>
          </a:bodyPr>
          <a:lstStyle/>
          <a:p>
            <a:endParaRPr lang="en-US"/>
          </a:p>
        </p:txBody>
      </p:sp>
    </p:spTree>
    <p:extLst>
      <p:ext uri="{BB962C8B-B14F-4D97-AF65-F5344CB8AC3E}">
        <p14:creationId xmlns:p14="http://schemas.microsoft.com/office/powerpoint/2010/main" val="1854857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81696" y="2295220"/>
            <a:ext cx="1931297" cy="2258365"/>
          </a:xfrm>
          <a:custGeom>
            <a:avLst/>
            <a:gdLst>
              <a:gd name="connsiteX0" fmla="*/ 280782 w 1931297"/>
              <a:gd name="connsiteY0" fmla="*/ 0 h 2258365"/>
              <a:gd name="connsiteX1" fmla="*/ 1641418 w 1931297"/>
              <a:gd name="connsiteY1" fmla="*/ 0 h 2258365"/>
              <a:gd name="connsiteX2" fmla="*/ 1931297 w 1931297"/>
              <a:gd name="connsiteY2" fmla="*/ 261783 h 2258365"/>
              <a:gd name="connsiteX3" fmla="*/ 1931297 w 1931297"/>
              <a:gd name="connsiteY3" fmla="*/ 1991518 h 2258365"/>
              <a:gd name="connsiteX4" fmla="*/ 1655433 w 1931297"/>
              <a:gd name="connsiteY4" fmla="*/ 2257972 h 2258365"/>
              <a:gd name="connsiteX5" fmla="*/ 266521 w 1931297"/>
              <a:gd name="connsiteY5" fmla="*/ 2257972 h 2258365"/>
              <a:gd name="connsiteX6" fmla="*/ 0 w 1931297"/>
              <a:gd name="connsiteY6" fmla="*/ 1977507 h 2258365"/>
              <a:gd name="connsiteX7" fmla="*/ 0 w 1931297"/>
              <a:gd name="connsiteY7" fmla="*/ 313402 h 2258365"/>
              <a:gd name="connsiteX8" fmla="*/ 280782 w 1931297"/>
              <a:gd name="connsiteY8" fmla="*/ 0 h 225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297" h="2258365">
                <a:moveTo>
                  <a:pt x="280782" y="0"/>
                </a:moveTo>
                <a:cubicBezTo>
                  <a:pt x="1641418" y="0"/>
                  <a:pt x="1641418" y="0"/>
                  <a:pt x="1641418" y="0"/>
                </a:cubicBezTo>
                <a:cubicBezTo>
                  <a:pt x="1861225" y="0"/>
                  <a:pt x="1931297" y="163706"/>
                  <a:pt x="1931297" y="261783"/>
                </a:cubicBezTo>
                <a:cubicBezTo>
                  <a:pt x="1931297" y="1991518"/>
                  <a:pt x="1931297" y="1991518"/>
                  <a:pt x="1931297" y="1991518"/>
                </a:cubicBezTo>
                <a:cubicBezTo>
                  <a:pt x="1931297" y="2183247"/>
                  <a:pt x="1805167" y="2257972"/>
                  <a:pt x="1655433" y="2257972"/>
                </a:cubicBezTo>
                <a:cubicBezTo>
                  <a:pt x="266521" y="2257972"/>
                  <a:pt x="266521" y="2257972"/>
                  <a:pt x="266521" y="2257972"/>
                </a:cubicBezTo>
                <a:cubicBezTo>
                  <a:pt x="103019" y="2267312"/>
                  <a:pt x="0" y="2108522"/>
                  <a:pt x="0" y="1977507"/>
                </a:cubicBezTo>
                <a:cubicBezTo>
                  <a:pt x="0" y="1561358"/>
                  <a:pt x="0" y="313402"/>
                  <a:pt x="0" y="313402"/>
                </a:cubicBezTo>
                <a:cubicBezTo>
                  <a:pt x="0" y="168377"/>
                  <a:pt x="89004" y="0"/>
                  <a:pt x="28078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942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04887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94658" y="794658"/>
            <a:ext cx="10602685" cy="5268685"/>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txBody>
          <a:bodyPr wrap="square">
            <a:noAutofit/>
          </a:bodyPr>
          <a:lstStyle/>
          <a:p>
            <a:endParaRPr lang="en-US"/>
          </a:p>
        </p:txBody>
      </p:sp>
    </p:spTree>
    <p:extLst>
      <p:ext uri="{BB962C8B-B14F-4D97-AF65-F5344CB8AC3E}">
        <p14:creationId xmlns:p14="http://schemas.microsoft.com/office/powerpoint/2010/main" val="93545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5" name="Picture Placeholder 14"/>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79536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8386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84687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6"/>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238992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b="0" i="0">
                <a:solidFill>
                  <a:schemeClr val="tx1">
                    <a:lumMod val="65000"/>
                    <a:lumOff val="35000"/>
                  </a:schemeClr>
                </a:solidFill>
                <a:latin typeface="Roboto Thin" charset="0"/>
                <a:ea typeface="Roboto Thin" charset="0"/>
                <a:cs typeface="Roboto Thin" charset="0"/>
              </a:defRPr>
            </a:lvl1pPr>
          </a:lstStyle>
          <a:p>
            <a:fld id="{1D04B088-393E-434A-BA8E-C930C681F838}" type="datetimeFigureOut">
              <a:rPr lang="en-US" smtClean="0"/>
              <a:pPr/>
              <a:t>1/28/2018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a:solidFill>
                  <a:schemeClr val="tx1">
                    <a:lumMod val="65000"/>
                    <a:lumOff val="35000"/>
                  </a:schemeClr>
                </a:solidFill>
                <a:latin typeface="Roboto Thin" charset="0"/>
                <a:ea typeface="Roboto Thin" charset="0"/>
                <a:cs typeface="Roboto Thin"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b="0" i="0">
                <a:solidFill>
                  <a:schemeClr val="tx1">
                    <a:lumMod val="65000"/>
                    <a:lumOff val="35000"/>
                  </a:schemeClr>
                </a:solidFill>
                <a:latin typeface="Roboto Thin" charset="0"/>
                <a:ea typeface="Roboto Thin" charset="0"/>
                <a:cs typeface="Roboto Thin" charset="0"/>
              </a:defRPr>
            </a:lvl1pPr>
          </a:lstStyle>
          <a:p>
            <a:fld id="{F3BDBCB1-AAE6-2947-A82E-4EA4E39F932F}" type="slidenum">
              <a:rPr lang="en-US" smtClean="0"/>
              <a:pPr/>
              <a:t>‹#›</a:t>
            </a:fld>
            <a:endParaRPr lang="en-US"/>
          </a:p>
        </p:txBody>
      </p:sp>
    </p:spTree>
    <p:extLst>
      <p:ext uri="{BB962C8B-B14F-4D97-AF65-F5344CB8AC3E}">
        <p14:creationId xmlns:p14="http://schemas.microsoft.com/office/powerpoint/2010/main" val="675179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71" r:id="rId4"/>
    <p:sldLayoutId id="2147483656" r:id="rId5"/>
    <p:sldLayoutId id="2147483662" r:id="rId6"/>
    <p:sldLayoutId id="2147483664" r:id="rId7"/>
    <p:sldLayoutId id="2147483666" r:id="rId8"/>
    <p:sldLayoutId id="2147483663" r:id="rId9"/>
    <p:sldLayoutId id="2147483665" r:id="rId10"/>
    <p:sldLayoutId id="2147483655" r:id="rId11"/>
    <p:sldLayoutId id="2147483651" r:id="rId12"/>
    <p:sldLayoutId id="2147483657" r:id="rId13"/>
    <p:sldLayoutId id="2147483675" r:id="rId14"/>
    <p:sldLayoutId id="2147483674" r:id="rId15"/>
    <p:sldLayoutId id="2147483652" r:id="rId16"/>
    <p:sldLayoutId id="2147483653" r:id="rId17"/>
    <p:sldLayoutId id="2147483654" r:id="rId18"/>
    <p:sldLayoutId id="2147483659" r:id="rId19"/>
    <p:sldLayoutId id="2147483673" r:id="rId20"/>
    <p:sldLayoutId id="2147483658" r:id="rId21"/>
    <p:sldLayoutId id="2147483660" r:id="rId22"/>
    <p:sldLayoutId id="2147483670" r:id="rId23"/>
    <p:sldLayoutId id="2147483672" r:id="rId24"/>
    <p:sldLayoutId id="2147483676" r:id="rId25"/>
    <p:sldLayoutId id="2147483667" r:id="rId26"/>
    <p:sldLayoutId id="2147483668" r:id="rId27"/>
    <p:sldLayoutId id="2147483669" r:id="rId28"/>
    <p:sldLayoutId id="2147483677" r:id="rId29"/>
    <p:sldLayoutId id="2147483678" r:id="rId30"/>
    <p:sldLayoutId id="2147483679" r:id="rId31"/>
    <p:sldLayoutId id="2147483680" r:id="rId32"/>
  </p:sldLayoutIdLst>
  <p:txStyles>
    <p:titleStyle>
      <a:lvl1pPr algn="l" defTabSz="914400" rtl="0" eaLnBrk="1" latinLnBrk="0" hangingPunct="1">
        <a:lnSpc>
          <a:spcPct val="90000"/>
        </a:lnSpc>
        <a:spcBef>
          <a:spcPct val="0"/>
        </a:spcBef>
        <a:buNone/>
        <a:defRPr sz="2400" b="0" i="0" kern="1200">
          <a:solidFill>
            <a:schemeClr val="tx1">
              <a:lumMod val="65000"/>
              <a:lumOff val="35000"/>
            </a:schemeClr>
          </a:solidFill>
          <a:latin typeface="Roboto Thin" charset="0"/>
          <a:ea typeface="Roboto Thin" charset="0"/>
          <a:cs typeface="Roboto Thin" charset="0"/>
        </a:defRPr>
      </a:lvl1pPr>
    </p:titleStyle>
    <p:bodyStyle>
      <a:lvl1pPr marL="0" indent="0" algn="l" defTabSz="914400" rtl="0" eaLnBrk="1" latinLnBrk="0" hangingPunct="1">
        <a:lnSpc>
          <a:spcPct val="90000"/>
        </a:lnSpc>
        <a:spcBef>
          <a:spcPts val="1000"/>
        </a:spcBef>
        <a:buFont typeface="Arial"/>
        <a:buNone/>
        <a:defRPr sz="1200" b="0" i="0" kern="1200">
          <a:solidFill>
            <a:schemeClr val="tx1">
              <a:lumMod val="65000"/>
              <a:lumOff val="35000"/>
            </a:schemeClr>
          </a:solidFill>
          <a:latin typeface="Roboto Thin" charset="0"/>
          <a:ea typeface="Roboto Thin" charset="0"/>
          <a:cs typeface="Roboto Thin" charset="0"/>
        </a:defRPr>
      </a:lvl1pPr>
      <a:lvl2pPr marL="6858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2pPr>
      <a:lvl3pPr marL="11430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3pPr>
      <a:lvl4pPr marL="16002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4pPr>
      <a:lvl5pPr marL="20574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jpeg"/><Relationship Id="rId7"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ymbol zastępczy obrazu 23" descr="Obraz zawierający drzewo, zewnętrzne, podłoże, osoba&#10;&#10;Opis wygenerowany przy bardzo wysokim poziomie pewności">
            <a:extLst>
              <a:ext uri="{FF2B5EF4-FFF2-40B4-BE49-F238E27FC236}">
                <a16:creationId xmlns:a16="http://schemas.microsoft.com/office/drawing/2014/main" id="{299BB948-680C-4C5F-8308-6CA0152841A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 name="Rectangle 3"/>
          <p:cNvSpPr/>
          <p:nvPr/>
        </p:nvSpPr>
        <p:spPr>
          <a:xfrm>
            <a:off x="-719" y="0"/>
            <a:ext cx="12192000" cy="6858000"/>
          </a:xfrm>
          <a:prstGeom prst="rect">
            <a:avLst/>
          </a:prstGeom>
          <a:solidFill>
            <a:srgbClr val="37333B">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912457" y="4648134"/>
            <a:ext cx="2367086" cy="3049340"/>
            <a:chOff x="4421757" y="3739789"/>
            <a:chExt cx="3352918" cy="4319315"/>
          </a:xfrm>
        </p:grpSpPr>
        <p:sp>
          <p:nvSpPr>
            <p:cNvPr id="9" name="Rectangle 8"/>
            <p:cNvSpPr/>
            <p:nvPr/>
          </p:nvSpPr>
          <p:spPr>
            <a:xfrm rot="18900000" flipV="1">
              <a:off x="4421757" y="3739789"/>
              <a:ext cx="3352918" cy="3352918"/>
            </a:xfrm>
            <a:prstGeom prst="rect">
              <a:avLst/>
            </a:prstGeom>
            <a:noFill/>
            <a:ln w="101600">
              <a:solidFill>
                <a:srgbClr val="77C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8900000" flipV="1">
              <a:off x="5501887" y="5138345"/>
              <a:ext cx="1192658" cy="1192658"/>
            </a:xfrm>
            <a:prstGeom prst="rect">
              <a:avLst/>
            </a:prstGeom>
            <a:noFill/>
            <a:ln w="101600">
              <a:solidFill>
                <a:srgbClr val="77C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8900000" flipV="1">
              <a:off x="4912474" y="5687620"/>
              <a:ext cx="2371484" cy="2371484"/>
            </a:xfrm>
            <a:prstGeom prst="rect">
              <a:avLst/>
            </a:prstGeom>
            <a:noFill/>
            <a:ln w="25400">
              <a:solidFill>
                <a:srgbClr val="77C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173796" y="1685282"/>
            <a:ext cx="9531896" cy="1231106"/>
          </a:xfrm>
          <a:prstGeom prst="rect">
            <a:avLst/>
          </a:prstGeom>
          <a:noFill/>
        </p:spPr>
        <p:txBody>
          <a:bodyPr wrap="square" rtlCol="0">
            <a:spAutoFit/>
          </a:bodyPr>
          <a:lstStyle/>
          <a:p>
            <a:pPr algn="ctr"/>
            <a:r>
              <a:rPr lang="pl-PL" sz="5400" b="1" dirty="0">
                <a:solidFill>
                  <a:schemeClr val="bg1"/>
                </a:solidFill>
                <a:latin typeface="Raleway" panose="020B0003030101060003" pitchFamily="34" charset="0"/>
                <a:ea typeface="Nexa Bold" charset="0"/>
                <a:cs typeface="Nexa Bold" charset="0"/>
              </a:rPr>
              <a:t>JAK KOMUNIKOWAĆ SIĘ</a:t>
            </a:r>
          </a:p>
          <a:p>
            <a:pPr algn="ctr"/>
            <a:r>
              <a:rPr lang="pl-PL" sz="2000" b="1" dirty="0">
                <a:solidFill>
                  <a:schemeClr val="bg1"/>
                </a:solidFill>
                <a:latin typeface="Raleway" panose="020B0003030101060003" pitchFamily="34" charset="0"/>
                <a:ea typeface="Nexa Bold" charset="0"/>
                <a:cs typeface="Nexa Bold" charset="0"/>
              </a:rPr>
              <a:t>SŁUCHAĆ I BYĆ WYSŁUCHANYM</a:t>
            </a:r>
          </a:p>
        </p:txBody>
      </p:sp>
      <p:sp>
        <p:nvSpPr>
          <p:cNvPr id="12" name="Right Triangle 11"/>
          <p:cNvSpPr/>
          <p:nvPr/>
        </p:nvSpPr>
        <p:spPr>
          <a:xfrm rot="18900000">
            <a:off x="5867076" y="2775359"/>
            <a:ext cx="457848" cy="457848"/>
          </a:xfrm>
          <a:prstGeom prst="rtTriangle">
            <a:avLst/>
          </a:prstGeom>
          <a:solidFill>
            <a:srgbClr val="77C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88204" y="6044328"/>
            <a:ext cx="38559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7333" y="6111982"/>
            <a:ext cx="3780202" cy="553998"/>
          </a:xfrm>
          <a:prstGeom prst="rect">
            <a:avLst/>
          </a:prstGeom>
          <a:noFill/>
        </p:spPr>
        <p:txBody>
          <a:bodyPr wrap="none" rtlCol="0">
            <a:spAutoFit/>
          </a:bodyPr>
          <a:lstStyle/>
          <a:p>
            <a:r>
              <a:rPr lang="pl-PL" sz="1000" i="1" spc="600" dirty="0">
                <a:solidFill>
                  <a:schemeClr val="bg1"/>
                </a:solidFill>
                <a:latin typeface="Roboto Light" charset="0"/>
                <a:ea typeface="Roboto Light" charset="0"/>
                <a:cs typeface="Roboto Light" charset="0"/>
              </a:rPr>
              <a:t>Zadanie finansowane</a:t>
            </a:r>
          </a:p>
          <a:p>
            <a:r>
              <a:rPr lang="pl-PL" sz="1000" i="1" spc="600" dirty="0">
                <a:solidFill>
                  <a:schemeClr val="bg1"/>
                </a:solidFill>
                <a:latin typeface="Roboto Light" charset="0"/>
                <a:ea typeface="Roboto Light" charset="0"/>
                <a:cs typeface="Roboto Light" charset="0"/>
              </a:rPr>
              <a:t>ze środków Narodowego </a:t>
            </a:r>
          </a:p>
          <a:p>
            <a:r>
              <a:rPr lang="pl-PL" sz="1000" i="1" spc="600" dirty="0">
                <a:solidFill>
                  <a:schemeClr val="bg1"/>
                </a:solidFill>
                <a:latin typeface="Roboto Light" charset="0"/>
                <a:ea typeface="Roboto Light" charset="0"/>
                <a:cs typeface="Roboto Light" charset="0"/>
              </a:rPr>
              <a:t>Programu Zdrowia 2016-2020</a:t>
            </a:r>
            <a:endParaRPr lang="en-US" sz="1000" i="1" spc="600" dirty="0">
              <a:solidFill>
                <a:schemeClr val="bg1"/>
              </a:solidFill>
              <a:latin typeface="Roboto Light" charset="0"/>
              <a:ea typeface="Roboto Light" charset="0"/>
              <a:cs typeface="Roboto Light" charset="0"/>
            </a:endParaRPr>
          </a:p>
        </p:txBody>
      </p:sp>
      <p:cxnSp>
        <p:nvCxnSpPr>
          <p:cNvPr id="16" name="Straight Connector 15"/>
          <p:cNvCxnSpPr/>
          <p:nvPr/>
        </p:nvCxnSpPr>
        <p:spPr>
          <a:xfrm>
            <a:off x="11100604" y="6044328"/>
            <a:ext cx="38559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Obraz 7">
            <a:extLst>
              <a:ext uri="{FF2B5EF4-FFF2-40B4-BE49-F238E27FC236}">
                <a16:creationId xmlns:a16="http://schemas.microsoft.com/office/drawing/2014/main" id="{E4231828-3EFE-4395-BACE-152A9BCFDF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25754" y="99155"/>
            <a:ext cx="1772788" cy="655485"/>
          </a:xfrm>
          <a:prstGeom prst="rect">
            <a:avLst/>
          </a:prstGeom>
        </p:spPr>
      </p:pic>
      <p:pic>
        <p:nvPicPr>
          <p:cNvPr id="20" name="Obraz 19">
            <a:extLst>
              <a:ext uri="{FF2B5EF4-FFF2-40B4-BE49-F238E27FC236}">
                <a16:creationId xmlns:a16="http://schemas.microsoft.com/office/drawing/2014/main" id="{24F45415-A5CE-4A5C-942A-F65D8CA005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3458" y="254388"/>
            <a:ext cx="1186073" cy="432328"/>
          </a:xfrm>
          <a:prstGeom prst="rect">
            <a:avLst/>
          </a:prstGeom>
        </p:spPr>
      </p:pic>
      <p:pic>
        <p:nvPicPr>
          <p:cNvPr id="22" name="Obraz 21">
            <a:extLst>
              <a:ext uri="{FF2B5EF4-FFF2-40B4-BE49-F238E27FC236}">
                <a16:creationId xmlns:a16="http://schemas.microsoft.com/office/drawing/2014/main" id="{42AECCED-4912-44BE-B946-94373E2595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70972" y="186193"/>
            <a:ext cx="1448619" cy="568717"/>
          </a:xfrm>
          <a:prstGeom prst="rect">
            <a:avLst/>
          </a:prstGeom>
        </p:spPr>
      </p:pic>
      <p:pic>
        <p:nvPicPr>
          <p:cNvPr id="23" name="Obraz 22" descr="Obraz zawierający tekst&#10;&#10;Opis wygenerowany przy wysokim poziomie pewności">
            <a:extLst>
              <a:ext uri="{FF2B5EF4-FFF2-40B4-BE49-F238E27FC236}">
                <a16:creationId xmlns:a16="http://schemas.microsoft.com/office/drawing/2014/main" id="{5B3116BF-DA3C-4B8D-AE8F-4A1E07D1B4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8779" y="4909583"/>
            <a:ext cx="2049117" cy="942725"/>
          </a:xfrm>
          <a:prstGeom prst="rect">
            <a:avLst/>
          </a:prstGeom>
        </p:spPr>
      </p:pic>
    </p:spTree>
    <p:extLst>
      <p:ext uri="{BB962C8B-B14F-4D97-AF65-F5344CB8AC3E}">
        <p14:creationId xmlns:p14="http://schemas.microsoft.com/office/powerpoint/2010/main" val="856892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7333B"/>
        </a:solidFill>
        <a:effectLst/>
      </p:bgPr>
    </p:bg>
    <p:spTree>
      <p:nvGrpSpPr>
        <p:cNvPr id="1" name=""/>
        <p:cNvGrpSpPr/>
        <p:nvPr/>
      </p:nvGrpSpPr>
      <p:grpSpPr>
        <a:xfrm>
          <a:off x="0" y="0"/>
          <a:ext cx="0" cy="0"/>
          <a:chOff x="0" y="0"/>
          <a:chExt cx="0" cy="0"/>
        </a:xfrm>
      </p:grpSpPr>
      <p:pic>
        <p:nvPicPr>
          <p:cNvPr id="5" name="Symbol zastępczy obrazu 4" descr="Obraz zawierający osoba, budynek, zewnętrzne, stojące&#10;&#10;Opis wygenerowany przy bardzo wysokim poziomie pewności">
            <a:extLst>
              <a:ext uri="{FF2B5EF4-FFF2-40B4-BE49-F238E27FC236}">
                <a16:creationId xmlns:a16="http://schemas.microsoft.com/office/drawing/2014/main" id="{951E004D-3C09-4EDF-9461-EE9207DA5B9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0" name="Rectangle 69"/>
          <p:cNvSpPr/>
          <p:nvPr/>
        </p:nvSpPr>
        <p:spPr>
          <a:xfrm>
            <a:off x="1736038" y="1213475"/>
            <a:ext cx="1887398" cy="1637969"/>
          </a:xfrm>
          <a:prstGeom prst="rect">
            <a:avLst/>
          </a:prstGeom>
          <a:noFill/>
          <a:ln w="1143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20788" y="6301947"/>
            <a:ext cx="1962397" cy="246221"/>
          </a:xfrm>
          <a:prstGeom prst="rect">
            <a:avLst/>
          </a:prstGeom>
          <a:noFill/>
        </p:spPr>
        <p:txBody>
          <a:bodyPr wrap="none" rtlCol="0">
            <a:spAutoFit/>
          </a:bodyPr>
          <a:lstStyle/>
          <a:p>
            <a:pPr algn="r"/>
            <a:r>
              <a:rPr lang="pl-PL" sz="1000" dirty="0">
                <a:solidFill>
                  <a:schemeClr val="bg1"/>
                </a:solidFill>
                <a:latin typeface="Roboto Medium" charset="0"/>
                <a:ea typeface="Roboto Medium" charset="0"/>
                <a:cs typeface="Roboto Thin" charset="0"/>
              </a:rPr>
              <a:t>WWW.MYSLEPOZYTYWNIE.PL</a:t>
            </a:r>
            <a:endParaRPr lang="en-US" sz="1000" dirty="0">
              <a:solidFill>
                <a:schemeClr val="bg1"/>
              </a:solidFill>
              <a:latin typeface="Roboto Thin" charset="0"/>
              <a:ea typeface="Roboto Thin" charset="0"/>
              <a:cs typeface="Roboto Thin" charset="0"/>
            </a:endParaRPr>
          </a:p>
        </p:txBody>
      </p:sp>
      <p:sp>
        <p:nvSpPr>
          <p:cNvPr id="8" name="Rectangle 7"/>
          <p:cNvSpPr/>
          <p:nvPr/>
        </p:nvSpPr>
        <p:spPr>
          <a:xfrm>
            <a:off x="3472542" y="792016"/>
            <a:ext cx="7881257"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71074" y="1493850"/>
            <a:ext cx="2681440" cy="1077218"/>
          </a:xfrm>
          <a:prstGeom prst="rect">
            <a:avLst/>
          </a:prstGeom>
          <a:noFill/>
        </p:spPr>
        <p:txBody>
          <a:bodyPr wrap="none" rtlCol="0">
            <a:spAutoFit/>
          </a:bodyPr>
          <a:lstStyle/>
          <a:p>
            <a:pPr algn="r"/>
            <a:r>
              <a:rPr lang="pl-PL" sz="3200" b="1" dirty="0">
                <a:solidFill>
                  <a:srgbClr val="77C9DA"/>
                </a:solidFill>
                <a:latin typeface="Raleway" panose="020B0003030101060003" pitchFamily="34" charset="0"/>
                <a:ea typeface="Nexa Bold" charset="0"/>
                <a:cs typeface="Nexa Bold" charset="0"/>
              </a:rPr>
              <a:t>WYRAŻANIE</a:t>
            </a:r>
            <a:endParaRPr lang="en-US" sz="3200" b="1" dirty="0">
              <a:solidFill>
                <a:srgbClr val="77C9DA"/>
              </a:solidFill>
              <a:latin typeface="Raleway" panose="020B0003030101060003" pitchFamily="34" charset="0"/>
              <a:ea typeface="Nexa Bold" charset="0"/>
              <a:cs typeface="Nexa Bold" charset="0"/>
            </a:endParaRPr>
          </a:p>
          <a:p>
            <a:pPr algn="r"/>
            <a:r>
              <a:rPr lang="pl-PL" sz="3200" b="1" dirty="0">
                <a:solidFill>
                  <a:schemeClr val="bg1"/>
                </a:solidFill>
                <a:latin typeface="Raleway" panose="020B0003030101060003" pitchFamily="34" charset="0"/>
                <a:ea typeface="Nexa Bold" charset="0"/>
                <a:cs typeface="Nexa Bold" charset="0"/>
              </a:rPr>
              <a:t>EMOCJI</a:t>
            </a:r>
            <a:endParaRPr lang="en-US" sz="3200" b="1" dirty="0">
              <a:solidFill>
                <a:schemeClr val="bg1"/>
              </a:solidFill>
              <a:latin typeface="Raleway" panose="020B0003030101060003" pitchFamily="34" charset="0"/>
              <a:ea typeface="Nexa Bold" charset="0"/>
              <a:cs typeface="Nexa Bold" charset="0"/>
            </a:endParaRPr>
          </a:p>
        </p:txBody>
      </p:sp>
      <p:sp>
        <p:nvSpPr>
          <p:cNvPr id="30" name="Freeform 29"/>
          <p:cNvSpPr>
            <a:spLocks noChangeArrowheads="1"/>
          </p:cNvSpPr>
          <p:nvPr/>
        </p:nvSpPr>
        <p:spPr bwMode="auto">
          <a:xfrm>
            <a:off x="537406" y="501364"/>
            <a:ext cx="365154" cy="407098"/>
          </a:xfrm>
          <a:custGeom>
            <a:avLst/>
            <a:gdLst>
              <a:gd name="T0" fmla="*/ 6562 w 9250"/>
              <a:gd name="T1" fmla="*/ 813 h 10313"/>
              <a:gd name="T2" fmla="*/ 8874 w 9250"/>
              <a:gd name="T3" fmla="*/ 1313 h 10313"/>
              <a:gd name="T4" fmla="*/ 8874 w 9250"/>
              <a:gd name="T5" fmla="*/ 1531 h 10313"/>
              <a:gd name="T6" fmla="*/ 7593 w 9250"/>
              <a:gd name="T7" fmla="*/ 1406 h 10313"/>
              <a:gd name="T8" fmla="*/ 4999 w 9250"/>
              <a:gd name="T9" fmla="*/ 1781 h 10313"/>
              <a:gd name="T10" fmla="*/ 3938 w 9250"/>
              <a:gd name="T11" fmla="*/ 4438 h 10313"/>
              <a:gd name="T12" fmla="*/ 2406 w 9250"/>
              <a:gd name="T13" fmla="*/ 7624 h 10313"/>
              <a:gd name="T14" fmla="*/ 2000 w 9250"/>
              <a:gd name="T15" fmla="*/ 9187 h 10313"/>
              <a:gd name="T16" fmla="*/ 3219 w 9250"/>
              <a:gd name="T17" fmla="*/ 8280 h 10313"/>
              <a:gd name="T18" fmla="*/ 4375 w 9250"/>
              <a:gd name="T19" fmla="*/ 6562 h 10313"/>
              <a:gd name="T20" fmla="*/ 5030 w 9250"/>
              <a:gd name="T21" fmla="*/ 5468 h 10313"/>
              <a:gd name="T22" fmla="*/ 5280 w 9250"/>
              <a:gd name="T23" fmla="*/ 5343 h 10313"/>
              <a:gd name="T24" fmla="*/ 5030 w 9250"/>
              <a:gd name="T25" fmla="*/ 5999 h 10313"/>
              <a:gd name="T26" fmla="*/ 3313 w 9250"/>
              <a:gd name="T27" fmla="*/ 8749 h 10313"/>
              <a:gd name="T28" fmla="*/ 1813 w 9250"/>
              <a:gd name="T29" fmla="*/ 10312 h 10313"/>
              <a:gd name="T30" fmla="*/ 750 w 9250"/>
              <a:gd name="T31" fmla="*/ 9780 h 10313"/>
              <a:gd name="T32" fmla="*/ 0 w 9250"/>
              <a:gd name="T33" fmla="*/ 8968 h 10313"/>
              <a:gd name="T34" fmla="*/ 625 w 9250"/>
              <a:gd name="T35" fmla="*/ 7249 h 10313"/>
              <a:gd name="T36" fmla="*/ 1969 w 9250"/>
              <a:gd name="T37" fmla="*/ 4500 h 10313"/>
              <a:gd name="T38" fmla="*/ 3250 w 9250"/>
              <a:gd name="T39" fmla="*/ 1906 h 10313"/>
              <a:gd name="T40" fmla="*/ 1625 w 9250"/>
              <a:gd name="T41" fmla="*/ 1813 h 10313"/>
              <a:gd name="T42" fmla="*/ 969 w 9250"/>
              <a:gd name="T43" fmla="*/ 1188 h 10313"/>
              <a:gd name="T44" fmla="*/ 1063 w 9250"/>
              <a:gd name="T45" fmla="*/ 688 h 10313"/>
              <a:gd name="T46" fmla="*/ 1219 w 9250"/>
              <a:gd name="T47" fmla="*/ 563 h 10313"/>
              <a:gd name="T48" fmla="*/ 1437 w 9250"/>
              <a:gd name="T49" fmla="*/ 969 h 10313"/>
              <a:gd name="T50" fmla="*/ 2594 w 9250"/>
              <a:gd name="T51" fmla="*/ 1188 h 10313"/>
              <a:gd name="T52" fmla="*/ 3750 w 9250"/>
              <a:gd name="T53" fmla="*/ 594 h 10313"/>
              <a:gd name="T54" fmla="*/ 3656 w 9250"/>
              <a:gd name="T55" fmla="*/ 219 h 10313"/>
              <a:gd name="T56" fmla="*/ 3625 w 9250"/>
              <a:gd name="T57" fmla="*/ 31 h 10313"/>
              <a:gd name="T58" fmla="*/ 4250 w 9250"/>
              <a:gd name="T59" fmla="*/ 62 h 10313"/>
              <a:gd name="T60" fmla="*/ 4780 w 9250"/>
              <a:gd name="T61" fmla="*/ 531 h 10313"/>
              <a:gd name="T62" fmla="*/ 5124 w 9250"/>
              <a:gd name="T63" fmla="*/ 938 h 10313"/>
              <a:gd name="T64" fmla="*/ 5999 w 9250"/>
              <a:gd name="T65" fmla="*/ 844 h 10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50" h="10313">
                <a:moveTo>
                  <a:pt x="6562" y="813"/>
                </a:moveTo>
                <a:lnTo>
                  <a:pt x="6562" y="813"/>
                </a:lnTo>
                <a:cubicBezTo>
                  <a:pt x="7062" y="813"/>
                  <a:pt x="7530" y="875"/>
                  <a:pt x="7937" y="969"/>
                </a:cubicBezTo>
                <a:cubicBezTo>
                  <a:pt x="8312" y="1094"/>
                  <a:pt x="8624" y="1188"/>
                  <a:pt x="8874" y="1313"/>
                </a:cubicBezTo>
                <a:cubicBezTo>
                  <a:pt x="9093" y="1438"/>
                  <a:pt x="9218" y="1531"/>
                  <a:pt x="9218" y="1594"/>
                </a:cubicBezTo>
                <a:cubicBezTo>
                  <a:pt x="9249" y="1656"/>
                  <a:pt x="9124" y="1625"/>
                  <a:pt x="8874" y="1531"/>
                </a:cubicBezTo>
                <a:cubicBezTo>
                  <a:pt x="8655" y="1438"/>
                  <a:pt x="8437" y="1375"/>
                  <a:pt x="8249" y="1375"/>
                </a:cubicBezTo>
                <a:cubicBezTo>
                  <a:pt x="8062" y="1375"/>
                  <a:pt x="7843" y="1375"/>
                  <a:pt x="7593" y="1406"/>
                </a:cubicBezTo>
                <a:cubicBezTo>
                  <a:pt x="7312" y="1469"/>
                  <a:pt x="6999" y="1500"/>
                  <a:pt x="6593" y="1594"/>
                </a:cubicBezTo>
                <a:cubicBezTo>
                  <a:pt x="6187" y="1656"/>
                  <a:pt x="5655" y="1719"/>
                  <a:pt x="4999" y="1781"/>
                </a:cubicBezTo>
                <a:cubicBezTo>
                  <a:pt x="4968" y="2063"/>
                  <a:pt x="4843" y="2438"/>
                  <a:pt x="4624" y="2906"/>
                </a:cubicBezTo>
                <a:cubicBezTo>
                  <a:pt x="4438" y="3375"/>
                  <a:pt x="4188" y="3875"/>
                  <a:pt x="3938" y="4438"/>
                </a:cubicBezTo>
                <a:cubicBezTo>
                  <a:pt x="3656" y="4969"/>
                  <a:pt x="3406" y="5530"/>
                  <a:pt x="3125" y="6093"/>
                </a:cubicBezTo>
                <a:cubicBezTo>
                  <a:pt x="2844" y="6655"/>
                  <a:pt x="2594" y="7155"/>
                  <a:pt x="2406" y="7624"/>
                </a:cubicBezTo>
                <a:cubicBezTo>
                  <a:pt x="2188" y="8093"/>
                  <a:pt x="2031" y="8468"/>
                  <a:pt x="1938" y="8749"/>
                </a:cubicBezTo>
                <a:cubicBezTo>
                  <a:pt x="1875" y="9030"/>
                  <a:pt x="1875" y="9187"/>
                  <a:pt x="2000" y="9187"/>
                </a:cubicBezTo>
                <a:cubicBezTo>
                  <a:pt x="2188" y="9187"/>
                  <a:pt x="2375" y="9093"/>
                  <a:pt x="2594" y="8937"/>
                </a:cubicBezTo>
                <a:cubicBezTo>
                  <a:pt x="2781" y="8749"/>
                  <a:pt x="3000" y="8562"/>
                  <a:pt x="3219" y="8280"/>
                </a:cubicBezTo>
                <a:cubicBezTo>
                  <a:pt x="3406" y="8030"/>
                  <a:pt x="3625" y="7749"/>
                  <a:pt x="3844" y="7437"/>
                </a:cubicBezTo>
                <a:cubicBezTo>
                  <a:pt x="4031" y="7124"/>
                  <a:pt x="4219" y="6843"/>
                  <a:pt x="4375" y="6562"/>
                </a:cubicBezTo>
                <a:cubicBezTo>
                  <a:pt x="4563" y="6280"/>
                  <a:pt x="4687" y="6062"/>
                  <a:pt x="4811" y="5843"/>
                </a:cubicBezTo>
                <a:cubicBezTo>
                  <a:pt x="4905" y="5655"/>
                  <a:pt x="4999" y="5530"/>
                  <a:pt x="5030" y="5468"/>
                </a:cubicBezTo>
                <a:cubicBezTo>
                  <a:pt x="5062" y="5437"/>
                  <a:pt x="5124" y="5374"/>
                  <a:pt x="5155" y="5343"/>
                </a:cubicBezTo>
                <a:cubicBezTo>
                  <a:pt x="5218" y="5343"/>
                  <a:pt x="5249" y="5343"/>
                  <a:pt x="5280" y="5343"/>
                </a:cubicBezTo>
                <a:cubicBezTo>
                  <a:pt x="5312" y="5374"/>
                  <a:pt x="5312" y="5437"/>
                  <a:pt x="5280" y="5562"/>
                </a:cubicBezTo>
                <a:cubicBezTo>
                  <a:pt x="5218" y="5655"/>
                  <a:pt x="5155" y="5812"/>
                  <a:pt x="5030" y="5999"/>
                </a:cubicBezTo>
                <a:cubicBezTo>
                  <a:pt x="4749" y="6405"/>
                  <a:pt x="4469" y="6843"/>
                  <a:pt x="4188" y="7343"/>
                </a:cubicBezTo>
                <a:cubicBezTo>
                  <a:pt x="3906" y="7843"/>
                  <a:pt x="3594" y="8312"/>
                  <a:pt x="3313" y="8749"/>
                </a:cubicBezTo>
                <a:cubicBezTo>
                  <a:pt x="3031" y="9187"/>
                  <a:pt x="2750" y="9562"/>
                  <a:pt x="2500" y="9874"/>
                </a:cubicBezTo>
                <a:cubicBezTo>
                  <a:pt x="2250" y="10155"/>
                  <a:pt x="2000" y="10312"/>
                  <a:pt x="1813" y="10312"/>
                </a:cubicBezTo>
                <a:cubicBezTo>
                  <a:pt x="1719" y="10312"/>
                  <a:pt x="1562" y="10249"/>
                  <a:pt x="1344" y="10155"/>
                </a:cubicBezTo>
                <a:cubicBezTo>
                  <a:pt x="1156" y="10030"/>
                  <a:pt x="938" y="9905"/>
                  <a:pt x="750" y="9780"/>
                </a:cubicBezTo>
                <a:cubicBezTo>
                  <a:pt x="563" y="9624"/>
                  <a:pt x="375" y="9499"/>
                  <a:pt x="219" y="9343"/>
                </a:cubicBezTo>
                <a:cubicBezTo>
                  <a:pt x="94" y="9187"/>
                  <a:pt x="0" y="9062"/>
                  <a:pt x="0" y="8968"/>
                </a:cubicBezTo>
                <a:cubicBezTo>
                  <a:pt x="0" y="8843"/>
                  <a:pt x="63" y="8624"/>
                  <a:pt x="188" y="8312"/>
                </a:cubicBezTo>
                <a:cubicBezTo>
                  <a:pt x="281" y="7999"/>
                  <a:pt x="438" y="7655"/>
                  <a:pt x="625" y="7249"/>
                </a:cubicBezTo>
                <a:cubicBezTo>
                  <a:pt x="813" y="6843"/>
                  <a:pt x="1031" y="6405"/>
                  <a:pt x="1250" y="5937"/>
                </a:cubicBezTo>
                <a:cubicBezTo>
                  <a:pt x="1469" y="5468"/>
                  <a:pt x="1719" y="5000"/>
                  <a:pt x="1969" y="4500"/>
                </a:cubicBezTo>
                <a:cubicBezTo>
                  <a:pt x="2219" y="4031"/>
                  <a:pt x="2438" y="3563"/>
                  <a:pt x="2656" y="3125"/>
                </a:cubicBezTo>
                <a:cubicBezTo>
                  <a:pt x="2875" y="2688"/>
                  <a:pt x="3094" y="2281"/>
                  <a:pt x="3250" y="1906"/>
                </a:cubicBezTo>
                <a:cubicBezTo>
                  <a:pt x="2875" y="1938"/>
                  <a:pt x="2531" y="1938"/>
                  <a:pt x="2250" y="1938"/>
                </a:cubicBezTo>
                <a:cubicBezTo>
                  <a:pt x="1969" y="1906"/>
                  <a:pt x="1750" y="1875"/>
                  <a:pt x="1625" y="1813"/>
                </a:cubicBezTo>
                <a:cubicBezTo>
                  <a:pt x="1406" y="1750"/>
                  <a:pt x="1250" y="1625"/>
                  <a:pt x="1156" y="1531"/>
                </a:cubicBezTo>
                <a:cubicBezTo>
                  <a:pt x="1063" y="1406"/>
                  <a:pt x="1000" y="1313"/>
                  <a:pt x="969" y="1188"/>
                </a:cubicBezTo>
                <a:cubicBezTo>
                  <a:pt x="969" y="1094"/>
                  <a:pt x="969" y="1000"/>
                  <a:pt x="969" y="906"/>
                </a:cubicBezTo>
                <a:cubicBezTo>
                  <a:pt x="1000" y="844"/>
                  <a:pt x="1031" y="750"/>
                  <a:pt x="1063" y="688"/>
                </a:cubicBezTo>
                <a:cubicBezTo>
                  <a:pt x="1063" y="656"/>
                  <a:pt x="1094" y="625"/>
                  <a:pt x="1125" y="594"/>
                </a:cubicBezTo>
                <a:cubicBezTo>
                  <a:pt x="1156" y="594"/>
                  <a:pt x="1188" y="563"/>
                  <a:pt x="1219" y="563"/>
                </a:cubicBezTo>
                <a:cubicBezTo>
                  <a:pt x="1281" y="563"/>
                  <a:pt x="1313" y="563"/>
                  <a:pt x="1375" y="563"/>
                </a:cubicBezTo>
                <a:cubicBezTo>
                  <a:pt x="1313" y="750"/>
                  <a:pt x="1344" y="875"/>
                  <a:pt x="1437" y="969"/>
                </a:cubicBezTo>
                <a:cubicBezTo>
                  <a:pt x="1531" y="1063"/>
                  <a:pt x="1656" y="1125"/>
                  <a:pt x="1875" y="1156"/>
                </a:cubicBezTo>
                <a:cubicBezTo>
                  <a:pt x="2063" y="1188"/>
                  <a:pt x="2313" y="1219"/>
                  <a:pt x="2594" y="1188"/>
                </a:cubicBezTo>
                <a:cubicBezTo>
                  <a:pt x="2906" y="1188"/>
                  <a:pt x="3219" y="1156"/>
                  <a:pt x="3594" y="1125"/>
                </a:cubicBezTo>
                <a:cubicBezTo>
                  <a:pt x="3719" y="844"/>
                  <a:pt x="3750" y="688"/>
                  <a:pt x="3750" y="594"/>
                </a:cubicBezTo>
                <a:cubicBezTo>
                  <a:pt x="3750" y="500"/>
                  <a:pt x="3750" y="438"/>
                  <a:pt x="3719" y="375"/>
                </a:cubicBezTo>
                <a:cubicBezTo>
                  <a:pt x="3719" y="313"/>
                  <a:pt x="3688" y="250"/>
                  <a:pt x="3656" y="219"/>
                </a:cubicBezTo>
                <a:cubicBezTo>
                  <a:pt x="3625" y="156"/>
                  <a:pt x="3594" y="125"/>
                  <a:pt x="3563" y="94"/>
                </a:cubicBezTo>
                <a:cubicBezTo>
                  <a:pt x="3500" y="62"/>
                  <a:pt x="3531" y="31"/>
                  <a:pt x="3625" y="31"/>
                </a:cubicBezTo>
                <a:cubicBezTo>
                  <a:pt x="3719" y="0"/>
                  <a:pt x="3844" y="0"/>
                  <a:pt x="4000" y="0"/>
                </a:cubicBezTo>
                <a:cubicBezTo>
                  <a:pt x="4063" y="0"/>
                  <a:pt x="4156" y="31"/>
                  <a:pt x="4250" y="62"/>
                </a:cubicBezTo>
                <a:cubicBezTo>
                  <a:pt x="4344" y="94"/>
                  <a:pt x="4438" y="156"/>
                  <a:pt x="4531" y="219"/>
                </a:cubicBezTo>
                <a:cubicBezTo>
                  <a:pt x="4624" y="313"/>
                  <a:pt x="4687" y="406"/>
                  <a:pt x="4780" y="531"/>
                </a:cubicBezTo>
                <a:cubicBezTo>
                  <a:pt x="4874" y="625"/>
                  <a:pt x="4936" y="781"/>
                  <a:pt x="4999" y="969"/>
                </a:cubicBezTo>
                <a:cubicBezTo>
                  <a:pt x="4999" y="969"/>
                  <a:pt x="5062" y="969"/>
                  <a:pt x="5124" y="938"/>
                </a:cubicBezTo>
                <a:cubicBezTo>
                  <a:pt x="5218" y="938"/>
                  <a:pt x="5343" y="906"/>
                  <a:pt x="5499" y="906"/>
                </a:cubicBezTo>
                <a:cubicBezTo>
                  <a:pt x="5655" y="875"/>
                  <a:pt x="5812" y="844"/>
                  <a:pt x="5999" y="844"/>
                </a:cubicBezTo>
                <a:cubicBezTo>
                  <a:pt x="6187" y="813"/>
                  <a:pt x="6374" y="813"/>
                  <a:pt x="6562" y="813"/>
                </a:cubicBezTo>
              </a:path>
            </a:pathLst>
          </a:custGeom>
          <a:solidFill>
            <a:srgbClr val="37333B"/>
          </a:solidFill>
          <a:ln>
            <a:noFill/>
          </a:ln>
          <a:effectLst/>
        </p:spPr>
        <p:txBody>
          <a:bodyPr wrap="none" anchor="ctr"/>
          <a:lstStyle/>
          <a:p>
            <a:endParaRPr lang="en-US"/>
          </a:p>
        </p:txBody>
      </p:sp>
      <p:pic>
        <p:nvPicPr>
          <p:cNvPr id="31" name="Obraz 30" descr="Obraz zawierający tekst&#10;&#10;Opis wygenerowany przy wysokim poziomie pewności">
            <a:extLst>
              <a:ext uri="{FF2B5EF4-FFF2-40B4-BE49-F238E27FC236}">
                <a16:creationId xmlns:a16="http://schemas.microsoft.com/office/drawing/2014/main" id="{82EB426D-E42A-466A-8E1A-0D0AC797F8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160" y="500252"/>
            <a:ext cx="1696377" cy="780442"/>
          </a:xfrm>
          <a:prstGeom prst="rect">
            <a:avLst/>
          </a:prstGeom>
        </p:spPr>
      </p:pic>
      <p:grpSp>
        <p:nvGrpSpPr>
          <p:cNvPr id="28" name="Group 52">
            <a:extLst>
              <a:ext uri="{FF2B5EF4-FFF2-40B4-BE49-F238E27FC236}">
                <a16:creationId xmlns:a16="http://schemas.microsoft.com/office/drawing/2014/main" id="{1F5C8B26-B8CB-4AC3-9D8C-CD37CF53A52A}"/>
              </a:ext>
            </a:extLst>
          </p:cNvPr>
          <p:cNvGrpSpPr/>
          <p:nvPr/>
        </p:nvGrpSpPr>
        <p:grpSpPr>
          <a:xfrm>
            <a:off x="4015701" y="2115305"/>
            <a:ext cx="3061606" cy="2627388"/>
            <a:chOff x="4094298" y="1854615"/>
            <a:chExt cx="2904792" cy="2627388"/>
          </a:xfrm>
        </p:grpSpPr>
        <p:sp>
          <p:nvSpPr>
            <p:cNvPr id="32" name="TextBox 11">
              <a:extLst>
                <a:ext uri="{FF2B5EF4-FFF2-40B4-BE49-F238E27FC236}">
                  <a16:creationId xmlns:a16="http://schemas.microsoft.com/office/drawing/2014/main" id="{DA50BB0C-706A-49F4-8493-242BDAB448EF}"/>
                </a:ext>
              </a:extLst>
            </p:cNvPr>
            <p:cNvSpPr txBox="1"/>
            <p:nvPr/>
          </p:nvSpPr>
          <p:spPr>
            <a:xfrm>
              <a:off x="4094298" y="1854615"/>
              <a:ext cx="2300432" cy="584775"/>
            </a:xfrm>
            <a:prstGeom prst="rect">
              <a:avLst/>
            </a:prstGeom>
            <a:noFill/>
          </p:spPr>
          <p:txBody>
            <a:bodyPr wrap="none" rtlCol="0">
              <a:spAutoFit/>
            </a:bodyPr>
            <a:lstStyle/>
            <a:p>
              <a:r>
                <a:rPr lang="pl-PL" sz="1600" b="1" dirty="0">
                  <a:latin typeface="Raleway" panose="020B0003030101060003" pitchFamily="34" charset="0"/>
                  <a:ea typeface="Nexa Bold" charset="0"/>
                  <a:cs typeface="Nexa Bold" charset="0"/>
                </a:rPr>
                <a:t>UCZUCIA MOŻNA WYRAŻAĆ</a:t>
              </a:r>
            </a:p>
            <a:p>
              <a:r>
                <a:rPr lang="pl-PL" sz="1600" b="1" dirty="0">
                  <a:latin typeface="Raleway" panose="020B0003030101060003" pitchFamily="34" charset="0"/>
                  <a:ea typeface="Nexa Bold" charset="0"/>
                  <a:cs typeface="Nexa Bold" charset="0"/>
                </a:rPr>
                <a:t>NA KILKA SPOSOBÓW</a:t>
              </a:r>
              <a:endParaRPr lang="en-US" sz="1600" dirty="0">
                <a:latin typeface="Nexa Bold" charset="0"/>
                <a:ea typeface="Nexa Bold" charset="0"/>
                <a:cs typeface="Nexa Bold" charset="0"/>
              </a:endParaRPr>
            </a:p>
          </p:txBody>
        </p:sp>
        <p:sp>
          <p:nvSpPr>
            <p:cNvPr id="33" name="Rectangle 12">
              <a:extLst>
                <a:ext uri="{FF2B5EF4-FFF2-40B4-BE49-F238E27FC236}">
                  <a16:creationId xmlns:a16="http://schemas.microsoft.com/office/drawing/2014/main" id="{A7146FDD-8BE9-4FEE-96AB-7ED2B434C5D1}"/>
                </a:ext>
              </a:extLst>
            </p:cNvPr>
            <p:cNvSpPr/>
            <p:nvPr/>
          </p:nvSpPr>
          <p:spPr>
            <a:xfrm>
              <a:off x="4094298" y="2543011"/>
              <a:ext cx="2904792" cy="1938992"/>
            </a:xfrm>
            <a:prstGeom prst="rect">
              <a:avLst/>
            </a:prstGeom>
          </p:spPr>
          <p:txBody>
            <a:bodyPr wrap="square">
              <a:spAutoFit/>
            </a:bodyPr>
            <a:lstStyle/>
            <a:p>
              <a:pPr>
                <a:lnSpc>
                  <a:spcPct val="150000"/>
                </a:lnSpc>
              </a:pPr>
              <a:r>
                <a:rPr lang="pl-PL" sz="1000" dirty="0">
                  <a:latin typeface="Roboto Thin" charset="0"/>
                  <a:ea typeface="Roboto Thin" charset="0"/>
                  <a:cs typeface="Roboto Thin" charset="0"/>
                </a:rPr>
                <a:t>1. Określenie albo </a:t>
              </a:r>
              <a:r>
                <a:rPr lang="pl-PL" sz="1000" dirty="0">
                  <a:latin typeface="Roboto REGULAR" panose="02000000000000000000" pitchFamily="2" charset="0"/>
                  <a:ea typeface="Roboto REGULAR" panose="02000000000000000000" pitchFamily="2" charset="0"/>
                  <a:cs typeface="Roboto Thin" charset="0"/>
                </a:rPr>
                <a:t>nazwanie</a:t>
              </a:r>
              <a:r>
                <a:rPr lang="pl-PL" sz="1000" dirty="0">
                  <a:latin typeface="Roboto Thin" charset="0"/>
                  <a:ea typeface="Roboto Thin" charset="0"/>
                  <a:cs typeface="Roboto Thin" charset="0"/>
                </a:rPr>
                <a:t>: czuję złość, jestem zakłopotany, czuję od ciebie ciepło, nie wiem, co powiedzieć, czuję się zaskoczony.</a:t>
              </a:r>
            </a:p>
            <a:p>
              <a:pPr>
                <a:lnSpc>
                  <a:spcPct val="150000"/>
                </a:lnSpc>
              </a:pPr>
              <a:r>
                <a:rPr lang="pl-PL" sz="1000" dirty="0">
                  <a:latin typeface="Roboto Thin" charset="0"/>
                  <a:ea typeface="Roboto Thin" charset="0"/>
                  <a:cs typeface="Roboto Thin" charset="0"/>
                </a:rPr>
                <a:t>2. Użycie </a:t>
              </a:r>
              <a:r>
                <a:rPr lang="pl-PL" sz="1000" dirty="0">
                  <a:latin typeface="Roboto REGULAR" panose="02000000000000000000" pitchFamily="2" charset="0"/>
                  <a:ea typeface="Roboto REGULAR" panose="02000000000000000000" pitchFamily="2" charset="0"/>
                  <a:cs typeface="Roboto Thin" charset="0"/>
                </a:rPr>
                <a:t>porównań</a:t>
              </a:r>
              <a:r>
                <a:rPr lang="pl-PL" sz="1000" dirty="0">
                  <a:latin typeface="Roboto Thin" charset="0"/>
                  <a:ea typeface="Roboto Thin" charset="0"/>
                  <a:cs typeface="Roboto Thin" charset="0"/>
                </a:rPr>
                <a:t>, metafory: czuję się przydeptany, czuję się stłamszony.</a:t>
              </a:r>
            </a:p>
            <a:p>
              <a:pPr>
                <a:lnSpc>
                  <a:spcPct val="150000"/>
                </a:lnSpc>
              </a:pPr>
              <a:r>
                <a:rPr lang="pl-PL" sz="1000" dirty="0">
                  <a:latin typeface="Roboto Thin" charset="0"/>
                  <a:ea typeface="Roboto Thin" charset="0"/>
                  <a:cs typeface="Roboto Thin" charset="0"/>
                </a:rPr>
                <a:t>3. Wypowiedzenie, do jakich </a:t>
              </a:r>
              <a:r>
                <a:rPr lang="pl-PL" sz="1000" dirty="0">
                  <a:latin typeface="Roboto REGULAR" panose="02000000000000000000" pitchFamily="2" charset="0"/>
                  <a:ea typeface="Roboto REGULAR" panose="02000000000000000000" pitchFamily="2" charset="0"/>
                  <a:cs typeface="Roboto Thin" charset="0"/>
                </a:rPr>
                <a:t>działań skłaniają nas uczucia</a:t>
              </a:r>
              <a:r>
                <a:rPr lang="pl-PL" sz="1000" dirty="0">
                  <a:latin typeface="Roboto Thin" charset="0"/>
                  <a:ea typeface="Roboto Thin" charset="0"/>
                  <a:cs typeface="Roboto Thin" charset="0"/>
                </a:rPr>
                <a:t>: Chciałbym cię przytulić, mam ochotę cię uderzyć, chciałbym stąd uciec.</a:t>
              </a:r>
            </a:p>
          </p:txBody>
        </p:sp>
        <p:cxnSp>
          <p:nvCxnSpPr>
            <p:cNvPr id="34" name="Straight Connector 14">
              <a:extLst>
                <a:ext uri="{FF2B5EF4-FFF2-40B4-BE49-F238E27FC236}">
                  <a16:creationId xmlns:a16="http://schemas.microsoft.com/office/drawing/2014/main" id="{EE0D86C3-198D-4AD9-92DB-3DDC3A62C0E3}"/>
                </a:ext>
              </a:extLst>
            </p:cNvPr>
            <p:cNvCxnSpPr/>
            <p:nvPr/>
          </p:nvCxnSpPr>
          <p:spPr>
            <a:xfrm>
              <a:off x="4199011" y="2455923"/>
              <a:ext cx="444927"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grpSp>
      <p:grpSp>
        <p:nvGrpSpPr>
          <p:cNvPr id="13" name="Group 52">
            <a:extLst>
              <a:ext uri="{FF2B5EF4-FFF2-40B4-BE49-F238E27FC236}">
                <a16:creationId xmlns:a16="http://schemas.microsoft.com/office/drawing/2014/main" id="{8B1A72AD-F890-4A99-8E0B-5EDF2B7DB609}"/>
              </a:ext>
            </a:extLst>
          </p:cNvPr>
          <p:cNvGrpSpPr/>
          <p:nvPr/>
        </p:nvGrpSpPr>
        <p:grpSpPr>
          <a:xfrm>
            <a:off x="7620466" y="1737824"/>
            <a:ext cx="3416834" cy="2826299"/>
            <a:chOff x="4094298" y="2117369"/>
            <a:chExt cx="2904792" cy="2826299"/>
          </a:xfrm>
        </p:grpSpPr>
        <p:sp>
          <p:nvSpPr>
            <p:cNvPr id="14" name="TextBox 11">
              <a:extLst>
                <a:ext uri="{FF2B5EF4-FFF2-40B4-BE49-F238E27FC236}">
                  <a16:creationId xmlns:a16="http://schemas.microsoft.com/office/drawing/2014/main" id="{2D943283-7A4A-4847-84B3-85C8756DAC29}"/>
                </a:ext>
              </a:extLst>
            </p:cNvPr>
            <p:cNvSpPr txBox="1"/>
            <p:nvPr/>
          </p:nvSpPr>
          <p:spPr>
            <a:xfrm>
              <a:off x="4113301" y="2117369"/>
              <a:ext cx="1026962" cy="338554"/>
            </a:xfrm>
            <a:prstGeom prst="rect">
              <a:avLst/>
            </a:prstGeom>
            <a:noFill/>
          </p:spPr>
          <p:txBody>
            <a:bodyPr wrap="none" rtlCol="0">
              <a:spAutoFit/>
            </a:bodyPr>
            <a:lstStyle/>
            <a:p>
              <a:r>
                <a:rPr lang="pl-PL" sz="1600" b="1" dirty="0">
                  <a:latin typeface="Raleway" panose="020B0003030101060003" pitchFamily="34" charset="0"/>
                  <a:ea typeface="Nexa Bold" charset="0"/>
                  <a:cs typeface="Nexa Bold" charset="0"/>
                </a:rPr>
                <a:t>ĆWICZENIE</a:t>
              </a:r>
              <a:endParaRPr lang="en-US" sz="1600" dirty="0">
                <a:latin typeface="Nexa Bold" charset="0"/>
                <a:ea typeface="Nexa Bold" charset="0"/>
                <a:cs typeface="Nexa Bold" charset="0"/>
              </a:endParaRPr>
            </a:p>
          </p:txBody>
        </p:sp>
        <p:sp>
          <p:nvSpPr>
            <p:cNvPr id="15" name="Rectangle 12">
              <a:extLst>
                <a:ext uri="{FF2B5EF4-FFF2-40B4-BE49-F238E27FC236}">
                  <a16:creationId xmlns:a16="http://schemas.microsoft.com/office/drawing/2014/main" id="{39DA6AC2-FEA7-4DBD-B5A4-F794E4CDB4E8}"/>
                </a:ext>
              </a:extLst>
            </p:cNvPr>
            <p:cNvSpPr/>
            <p:nvPr/>
          </p:nvSpPr>
          <p:spPr>
            <a:xfrm>
              <a:off x="4094298" y="2543011"/>
              <a:ext cx="2904792" cy="2400657"/>
            </a:xfrm>
            <a:prstGeom prst="rect">
              <a:avLst/>
            </a:prstGeom>
          </p:spPr>
          <p:txBody>
            <a:bodyPr wrap="square">
              <a:spAutoFit/>
            </a:bodyPr>
            <a:lstStyle/>
            <a:p>
              <a:pPr>
                <a:lnSpc>
                  <a:spcPct val="150000"/>
                </a:lnSpc>
              </a:pPr>
              <a:r>
                <a:rPr lang="pl-PL" sz="1000" dirty="0">
                  <a:latin typeface="Roboto Thin" charset="0"/>
                  <a:ea typeface="Roboto Thin" charset="0"/>
                  <a:cs typeface="Roboto Thin" charset="0"/>
                </a:rPr>
                <a:t>1. Kiedy znudzi cię dyskusja, jak zwykle wyrażasz to uczucie? </a:t>
              </a:r>
            </a:p>
            <a:p>
              <a:pPr>
                <a:lnSpc>
                  <a:spcPct val="150000"/>
                </a:lnSpc>
              </a:pPr>
              <a:r>
                <a:rPr lang="pl-PL" sz="1000" dirty="0">
                  <a:latin typeface="Roboto Thin" charset="0"/>
                  <a:ea typeface="Roboto Thin" charset="0"/>
                  <a:cs typeface="Roboto Thin" charset="0"/>
                </a:rPr>
                <a:t>Używając słów………………………………………… </a:t>
              </a:r>
            </a:p>
            <a:p>
              <a:pPr>
                <a:lnSpc>
                  <a:spcPct val="150000"/>
                </a:lnSpc>
              </a:pPr>
              <a:r>
                <a:rPr lang="pl-PL" sz="1000" dirty="0">
                  <a:latin typeface="Roboto Thin" charset="0"/>
                  <a:ea typeface="Roboto Thin" charset="0"/>
                  <a:cs typeface="Roboto Thin" charset="0"/>
                </a:rPr>
                <a:t>Bez słów………………………………………… ………...</a:t>
              </a:r>
            </a:p>
            <a:p>
              <a:pPr>
                <a:lnSpc>
                  <a:spcPct val="150000"/>
                </a:lnSpc>
              </a:pPr>
              <a:r>
                <a:rPr lang="pl-PL" sz="1000" dirty="0">
                  <a:latin typeface="Roboto Thin" charset="0"/>
                  <a:ea typeface="Roboto Thin" charset="0"/>
                  <a:cs typeface="Roboto Thin" charset="0"/>
                </a:rPr>
                <a:t>2. Kiedy przyjaciel rozgniewa cię, jak zwykle wyrażasz to uczucie? </a:t>
              </a:r>
            </a:p>
            <a:p>
              <a:pPr>
                <a:lnSpc>
                  <a:spcPct val="150000"/>
                </a:lnSpc>
              </a:pPr>
              <a:r>
                <a:rPr lang="pl-PL" sz="1000" dirty="0">
                  <a:latin typeface="Roboto Thin" charset="0"/>
                  <a:ea typeface="Roboto Thin" charset="0"/>
                  <a:cs typeface="Roboto Thin" charset="0"/>
                </a:rPr>
                <a:t>Używając słów………………………………………… </a:t>
              </a:r>
            </a:p>
            <a:p>
              <a:pPr>
                <a:lnSpc>
                  <a:spcPct val="150000"/>
                </a:lnSpc>
              </a:pPr>
              <a:r>
                <a:rPr lang="pl-PL" sz="1000" dirty="0">
                  <a:latin typeface="Roboto Thin" charset="0"/>
                  <a:ea typeface="Roboto Thin" charset="0"/>
                  <a:cs typeface="Roboto Thin" charset="0"/>
                </a:rPr>
                <a:t>Bez słów………………………………………… ………...</a:t>
              </a:r>
            </a:p>
            <a:p>
              <a:pPr>
                <a:lnSpc>
                  <a:spcPct val="150000"/>
                </a:lnSpc>
              </a:pPr>
              <a:r>
                <a:rPr lang="pl-PL" sz="1000" dirty="0">
                  <a:latin typeface="Roboto Thin" charset="0"/>
                  <a:ea typeface="Roboto Thin" charset="0"/>
                  <a:cs typeface="Roboto Thin" charset="0"/>
                </a:rPr>
                <a:t>3. Kiedy ktoś mówi albo robi coś, co rani twoje uczucia, jak zwykle to okazujesz? </a:t>
              </a:r>
            </a:p>
            <a:p>
              <a:pPr>
                <a:lnSpc>
                  <a:spcPct val="150000"/>
                </a:lnSpc>
              </a:pPr>
              <a:r>
                <a:rPr lang="pl-PL" sz="1000" dirty="0">
                  <a:latin typeface="Roboto Thin" charset="0"/>
                  <a:ea typeface="Roboto Thin" charset="0"/>
                  <a:cs typeface="Roboto Thin" charset="0"/>
                </a:rPr>
                <a:t>Używając słów………………………………………… </a:t>
              </a:r>
            </a:p>
            <a:p>
              <a:pPr>
                <a:lnSpc>
                  <a:spcPct val="150000"/>
                </a:lnSpc>
              </a:pPr>
              <a:r>
                <a:rPr lang="pl-PL" sz="1000" dirty="0">
                  <a:latin typeface="Roboto Thin" charset="0"/>
                  <a:ea typeface="Roboto Thin" charset="0"/>
                  <a:cs typeface="Roboto Thin" charset="0"/>
                </a:rPr>
                <a:t>Bez słów………………………………………… ………...</a:t>
              </a:r>
            </a:p>
          </p:txBody>
        </p:sp>
        <p:cxnSp>
          <p:nvCxnSpPr>
            <p:cNvPr id="16" name="Straight Connector 14">
              <a:extLst>
                <a:ext uri="{FF2B5EF4-FFF2-40B4-BE49-F238E27FC236}">
                  <a16:creationId xmlns:a16="http://schemas.microsoft.com/office/drawing/2014/main" id="{DB2CCD81-2C75-4163-BDF7-2A334AD933EB}"/>
                </a:ext>
              </a:extLst>
            </p:cNvPr>
            <p:cNvCxnSpPr/>
            <p:nvPr/>
          </p:nvCxnSpPr>
          <p:spPr>
            <a:xfrm>
              <a:off x="4199011" y="2455923"/>
              <a:ext cx="444927"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95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Obraz zawierający osoba, łyżwiarstwo, zewnętrzne, trawa&#10;&#10;Opis wygenerowany przy bardzo wysokim poziomie pewności">
            <a:extLst>
              <a:ext uri="{FF2B5EF4-FFF2-40B4-BE49-F238E27FC236}">
                <a16:creationId xmlns:a16="http://schemas.microsoft.com/office/drawing/2014/main" id="{53FF6BC6-5E4D-4D1B-8B13-CEAD912F899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5"/>
          <p:cNvSpPr/>
          <p:nvPr/>
        </p:nvSpPr>
        <p:spPr>
          <a:xfrm>
            <a:off x="794658" y="794658"/>
            <a:ext cx="10602685" cy="5268685"/>
          </a:xfrm>
          <a:prstGeom prst="rect">
            <a:avLst/>
          </a:prstGeom>
          <a:solidFill>
            <a:srgbClr val="37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90113" y="2339327"/>
            <a:ext cx="4411785" cy="707886"/>
          </a:xfrm>
          <a:prstGeom prst="rect">
            <a:avLst/>
          </a:prstGeom>
          <a:noFill/>
        </p:spPr>
        <p:txBody>
          <a:bodyPr wrap="none" rtlCol="0">
            <a:spAutoFit/>
          </a:bodyPr>
          <a:lstStyle/>
          <a:p>
            <a:pPr algn="ctr"/>
            <a:r>
              <a:rPr lang="pl-PL" sz="4000" b="1" dirty="0">
                <a:solidFill>
                  <a:schemeClr val="bg1"/>
                </a:solidFill>
                <a:latin typeface="Raleway" panose="020B0003030101060003" pitchFamily="34" charset="0"/>
                <a:ea typeface="Nexa Bold" charset="0"/>
                <a:cs typeface="Nexa Bold" charset="0"/>
              </a:rPr>
              <a:t>KOMUNIKAT „JA”</a:t>
            </a:r>
            <a:endParaRPr lang="en-US" sz="4000" b="1" dirty="0">
              <a:solidFill>
                <a:schemeClr val="bg1"/>
              </a:solidFill>
              <a:latin typeface="Raleway" panose="020B0003030101060003" pitchFamily="34" charset="0"/>
              <a:ea typeface="Nexa Bold" charset="0"/>
              <a:cs typeface="Nexa Bold" charset="0"/>
            </a:endParaRPr>
          </a:p>
        </p:txBody>
      </p:sp>
      <p:sp>
        <p:nvSpPr>
          <p:cNvPr id="8" name="TextBox 7"/>
          <p:cNvSpPr txBox="1"/>
          <p:nvPr/>
        </p:nvSpPr>
        <p:spPr>
          <a:xfrm>
            <a:off x="5497910" y="2077398"/>
            <a:ext cx="1196161" cy="276999"/>
          </a:xfrm>
          <a:prstGeom prst="rect">
            <a:avLst/>
          </a:prstGeom>
          <a:noFill/>
        </p:spPr>
        <p:txBody>
          <a:bodyPr wrap="none" rtlCol="0">
            <a:spAutoFit/>
          </a:bodyPr>
          <a:lstStyle/>
          <a:p>
            <a:pPr algn="ctr"/>
            <a:r>
              <a:rPr lang="pl-PL" sz="1200" spc="600" dirty="0">
                <a:solidFill>
                  <a:schemeClr val="bg1"/>
                </a:solidFill>
                <a:latin typeface="Roboto Thin" charset="0"/>
                <a:ea typeface="Roboto Thin" charset="0"/>
                <a:cs typeface="Roboto Thin" charset="0"/>
              </a:rPr>
              <a:t>WAŻNE!</a:t>
            </a:r>
            <a:endParaRPr lang="en-US" sz="1200" spc="600" dirty="0">
              <a:solidFill>
                <a:schemeClr val="bg1"/>
              </a:solidFill>
              <a:latin typeface="Roboto Thin" charset="0"/>
              <a:ea typeface="Roboto Thin" charset="0"/>
              <a:cs typeface="Roboto Thin" charset="0"/>
            </a:endParaRPr>
          </a:p>
        </p:txBody>
      </p:sp>
      <p:sp>
        <p:nvSpPr>
          <p:cNvPr id="9" name="Rectangle 8"/>
          <p:cNvSpPr/>
          <p:nvPr/>
        </p:nvSpPr>
        <p:spPr>
          <a:xfrm>
            <a:off x="2579237" y="3474767"/>
            <a:ext cx="7162800" cy="1569660"/>
          </a:xfrm>
          <a:prstGeom prst="rect">
            <a:avLst/>
          </a:prstGeom>
        </p:spPr>
        <p:txBody>
          <a:bodyPr wrap="square">
            <a:spAutoFit/>
          </a:bodyPr>
          <a:lstStyle/>
          <a:p>
            <a:pPr algn="ctr"/>
            <a:r>
              <a:rPr lang="pl-PL" sz="1600" dirty="0">
                <a:solidFill>
                  <a:schemeClr val="bg1"/>
                </a:solidFill>
                <a:latin typeface="Roboto Thin" charset="0"/>
                <a:ea typeface="Roboto Thin" charset="0"/>
                <a:cs typeface="Roboto Thin" charset="0"/>
              </a:rPr>
              <a:t>Konsekwencją nazywania swoich emocji jest stosowanie komunikatu JA. Warto nauczyć się mówić o sobie. Taka forma komunikowania się, przede wszystkim nie zostawia miejsca na niedomówienia i niezrozumienie. Jest to najprostszy i najbardziej efektywny sposób wyrażania siebie, a w sytuacji napięcia, konfliktu pomaga uniknąć osądzania i oskarżania, tak utrudniających osiągnięcie porozumienia. </a:t>
            </a:r>
            <a:endParaRPr lang="pl-PL" sz="1200" dirty="0">
              <a:solidFill>
                <a:schemeClr val="bg1"/>
              </a:solidFill>
              <a:latin typeface="Roboto Thin" charset="0"/>
              <a:ea typeface="Roboto Thin" charset="0"/>
              <a:cs typeface="Roboto Thin" charset="0"/>
            </a:endParaRPr>
          </a:p>
        </p:txBody>
      </p:sp>
      <p:cxnSp>
        <p:nvCxnSpPr>
          <p:cNvPr id="10" name="Straight Connector 9"/>
          <p:cNvCxnSpPr/>
          <p:nvPr/>
        </p:nvCxnSpPr>
        <p:spPr>
          <a:xfrm>
            <a:off x="5504554" y="3145049"/>
            <a:ext cx="1182855"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sp>
        <p:nvSpPr>
          <p:cNvPr id="11" name="Triangle 10"/>
          <p:cNvSpPr/>
          <p:nvPr/>
        </p:nvSpPr>
        <p:spPr>
          <a:xfrm rot="10800000">
            <a:off x="5657693" y="794658"/>
            <a:ext cx="876615" cy="291995"/>
          </a:xfrm>
          <a:prstGeom prst="triangle">
            <a:avLst/>
          </a:prstGeom>
          <a:solidFill>
            <a:srgbClr val="77C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72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333B"/>
        </a:solidFill>
        <a:effectLst/>
      </p:bgPr>
    </p:bg>
    <p:spTree>
      <p:nvGrpSpPr>
        <p:cNvPr id="1" name=""/>
        <p:cNvGrpSpPr/>
        <p:nvPr/>
      </p:nvGrpSpPr>
      <p:grpSpPr>
        <a:xfrm>
          <a:off x="0" y="0"/>
          <a:ext cx="0" cy="0"/>
          <a:chOff x="0" y="0"/>
          <a:chExt cx="0" cy="0"/>
        </a:xfrm>
      </p:grpSpPr>
      <p:pic>
        <p:nvPicPr>
          <p:cNvPr id="5" name="Symbol zastępczy obrazu 4" descr="Obraz zawierający osoba, budynek, zewnętrzne, stojące&#10;&#10;Opis wygenerowany przy bardzo wysokim poziomie pewności">
            <a:extLst>
              <a:ext uri="{FF2B5EF4-FFF2-40B4-BE49-F238E27FC236}">
                <a16:creationId xmlns:a16="http://schemas.microsoft.com/office/drawing/2014/main" id="{951E004D-3C09-4EDF-9461-EE9207DA5B9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0" name="Rectangle 69"/>
          <p:cNvSpPr/>
          <p:nvPr/>
        </p:nvSpPr>
        <p:spPr>
          <a:xfrm>
            <a:off x="1736038" y="1213475"/>
            <a:ext cx="1887398" cy="1637969"/>
          </a:xfrm>
          <a:prstGeom prst="rect">
            <a:avLst/>
          </a:prstGeom>
          <a:noFill/>
          <a:ln w="1143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20788" y="6301947"/>
            <a:ext cx="1962397" cy="246221"/>
          </a:xfrm>
          <a:prstGeom prst="rect">
            <a:avLst/>
          </a:prstGeom>
          <a:noFill/>
        </p:spPr>
        <p:txBody>
          <a:bodyPr wrap="none" rtlCol="0">
            <a:spAutoFit/>
          </a:bodyPr>
          <a:lstStyle/>
          <a:p>
            <a:pPr algn="r"/>
            <a:r>
              <a:rPr lang="pl-PL" sz="1000" dirty="0">
                <a:solidFill>
                  <a:schemeClr val="bg1"/>
                </a:solidFill>
                <a:latin typeface="Roboto Medium" charset="0"/>
                <a:ea typeface="Roboto Medium" charset="0"/>
                <a:cs typeface="Roboto Thin" charset="0"/>
              </a:rPr>
              <a:t>WWW.MYSLEPOZYTYWNIE.PL</a:t>
            </a:r>
            <a:endParaRPr lang="en-US" sz="1000" dirty="0">
              <a:solidFill>
                <a:schemeClr val="bg1"/>
              </a:solidFill>
              <a:latin typeface="Roboto Thin" charset="0"/>
              <a:ea typeface="Roboto Thin" charset="0"/>
              <a:cs typeface="Roboto Thin" charset="0"/>
            </a:endParaRPr>
          </a:p>
        </p:txBody>
      </p:sp>
      <p:sp>
        <p:nvSpPr>
          <p:cNvPr id="8" name="Rectangle 7"/>
          <p:cNvSpPr/>
          <p:nvPr/>
        </p:nvSpPr>
        <p:spPr>
          <a:xfrm>
            <a:off x="3472542" y="792016"/>
            <a:ext cx="7881257"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71074" y="1493850"/>
            <a:ext cx="2681440" cy="1077218"/>
          </a:xfrm>
          <a:prstGeom prst="rect">
            <a:avLst/>
          </a:prstGeom>
          <a:noFill/>
        </p:spPr>
        <p:txBody>
          <a:bodyPr wrap="none" rtlCol="0">
            <a:spAutoFit/>
          </a:bodyPr>
          <a:lstStyle/>
          <a:p>
            <a:pPr algn="r"/>
            <a:r>
              <a:rPr lang="pl-PL" sz="3200" b="1" dirty="0">
                <a:solidFill>
                  <a:srgbClr val="77C9DA"/>
                </a:solidFill>
                <a:latin typeface="Raleway" panose="020B0003030101060003" pitchFamily="34" charset="0"/>
                <a:ea typeface="Nexa Bold" charset="0"/>
                <a:cs typeface="Nexa Bold" charset="0"/>
              </a:rPr>
              <a:t>WYRAŻANIE</a:t>
            </a:r>
            <a:endParaRPr lang="en-US" sz="3200" b="1" dirty="0">
              <a:solidFill>
                <a:srgbClr val="77C9DA"/>
              </a:solidFill>
              <a:latin typeface="Raleway" panose="020B0003030101060003" pitchFamily="34" charset="0"/>
              <a:ea typeface="Nexa Bold" charset="0"/>
              <a:cs typeface="Nexa Bold" charset="0"/>
            </a:endParaRPr>
          </a:p>
          <a:p>
            <a:pPr algn="r"/>
            <a:r>
              <a:rPr lang="pl-PL" sz="3200" b="1" dirty="0">
                <a:solidFill>
                  <a:schemeClr val="bg1"/>
                </a:solidFill>
                <a:latin typeface="Raleway" panose="020B0003030101060003" pitchFamily="34" charset="0"/>
                <a:ea typeface="Nexa Bold" charset="0"/>
                <a:cs typeface="Nexa Bold" charset="0"/>
              </a:rPr>
              <a:t>EMOCJI</a:t>
            </a:r>
            <a:endParaRPr lang="en-US" sz="3200" b="1" dirty="0">
              <a:solidFill>
                <a:schemeClr val="bg1"/>
              </a:solidFill>
              <a:latin typeface="Raleway" panose="020B0003030101060003" pitchFamily="34" charset="0"/>
              <a:ea typeface="Nexa Bold" charset="0"/>
              <a:cs typeface="Nexa Bold" charset="0"/>
            </a:endParaRPr>
          </a:p>
        </p:txBody>
      </p:sp>
      <p:sp>
        <p:nvSpPr>
          <p:cNvPr id="30" name="Freeform 29"/>
          <p:cNvSpPr>
            <a:spLocks noChangeArrowheads="1"/>
          </p:cNvSpPr>
          <p:nvPr/>
        </p:nvSpPr>
        <p:spPr bwMode="auto">
          <a:xfrm>
            <a:off x="537406" y="501364"/>
            <a:ext cx="365154" cy="407098"/>
          </a:xfrm>
          <a:custGeom>
            <a:avLst/>
            <a:gdLst>
              <a:gd name="T0" fmla="*/ 6562 w 9250"/>
              <a:gd name="T1" fmla="*/ 813 h 10313"/>
              <a:gd name="T2" fmla="*/ 8874 w 9250"/>
              <a:gd name="T3" fmla="*/ 1313 h 10313"/>
              <a:gd name="T4" fmla="*/ 8874 w 9250"/>
              <a:gd name="T5" fmla="*/ 1531 h 10313"/>
              <a:gd name="T6" fmla="*/ 7593 w 9250"/>
              <a:gd name="T7" fmla="*/ 1406 h 10313"/>
              <a:gd name="T8" fmla="*/ 4999 w 9250"/>
              <a:gd name="T9" fmla="*/ 1781 h 10313"/>
              <a:gd name="T10" fmla="*/ 3938 w 9250"/>
              <a:gd name="T11" fmla="*/ 4438 h 10313"/>
              <a:gd name="T12" fmla="*/ 2406 w 9250"/>
              <a:gd name="T13" fmla="*/ 7624 h 10313"/>
              <a:gd name="T14" fmla="*/ 2000 w 9250"/>
              <a:gd name="T15" fmla="*/ 9187 h 10313"/>
              <a:gd name="T16" fmla="*/ 3219 w 9250"/>
              <a:gd name="T17" fmla="*/ 8280 h 10313"/>
              <a:gd name="T18" fmla="*/ 4375 w 9250"/>
              <a:gd name="T19" fmla="*/ 6562 h 10313"/>
              <a:gd name="T20" fmla="*/ 5030 w 9250"/>
              <a:gd name="T21" fmla="*/ 5468 h 10313"/>
              <a:gd name="T22" fmla="*/ 5280 w 9250"/>
              <a:gd name="T23" fmla="*/ 5343 h 10313"/>
              <a:gd name="T24" fmla="*/ 5030 w 9250"/>
              <a:gd name="T25" fmla="*/ 5999 h 10313"/>
              <a:gd name="T26" fmla="*/ 3313 w 9250"/>
              <a:gd name="T27" fmla="*/ 8749 h 10313"/>
              <a:gd name="T28" fmla="*/ 1813 w 9250"/>
              <a:gd name="T29" fmla="*/ 10312 h 10313"/>
              <a:gd name="T30" fmla="*/ 750 w 9250"/>
              <a:gd name="T31" fmla="*/ 9780 h 10313"/>
              <a:gd name="T32" fmla="*/ 0 w 9250"/>
              <a:gd name="T33" fmla="*/ 8968 h 10313"/>
              <a:gd name="T34" fmla="*/ 625 w 9250"/>
              <a:gd name="T35" fmla="*/ 7249 h 10313"/>
              <a:gd name="T36" fmla="*/ 1969 w 9250"/>
              <a:gd name="T37" fmla="*/ 4500 h 10313"/>
              <a:gd name="T38" fmla="*/ 3250 w 9250"/>
              <a:gd name="T39" fmla="*/ 1906 h 10313"/>
              <a:gd name="T40" fmla="*/ 1625 w 9250"/>
              <a:gd name="T41" fmla="*/ 1813 h 10313"/>
              <a:gd name="T42" fmla="*/ 969 w 9250"/>
              <a:gd name="T43" fmla="*/ 1188 h 10313"/>
              <a:gd name="T44" fmla="*/ 1063 w 9250"/>
              <a:gd name="T45" fmla="*/ 688 h 10313"/>
              <a:gd name="T46" fmla="*/ 1219 w 9250"/>
              <a:gd name="T47" fmla="*/ 563 h 10313"/>
              <a:gd name="T48" fmla="*/ 1437 w 9250"/>
              <a:gd name="T49" fmla="*/ 969 h 10313"/>
              <a:gd name="T50" fmla="*/ 2594 w 9250"/>
              <a:gd name="T51" fmla="*/ 1188 h 10313"/>
              <a:gd name="T52" fmla="*/ 3750 w 9250"/>
              <a:gd name="T53" fmla="*/ 594 h 10313"/>
              <a:gd name="T54" fmla="*/ 3656 w 9250"/>
              <a:gd name="T55" fmla="*/ 219 h 10313"/>
              <a:gd name="T56" fmla="*/ 3625 w 9250"/>
              <a:gd name="T57" fmla="*/ 31 h 10313"/>
              <a:gd name="T58" fmla="*/ 4250 w 9250"/>
              <a:gd name="T59" fmla="*/ 62 h 10313"/>
              <a:gd name="T60" fmla="*/ 4780 w 9250"/>
              <a:gd name="T61" fmla="*/ 531 h 10313"/>
              <a:gd name="T62" fmla="*/ 5124 w 9250"/>
              <a:gd name="T63" fmla="*/ 938 h 10313"/>
              <a:gd name="T64" fmla="*/ 5999 w 9250"/>
              <a:gd name="T65" fmla="*/ 844 h 10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50" h="10313">
                <a:moveTo>
                  <a:pt x="6562" y="813"/>
                </a:moveTo>
                <a:lnTo>
                  <a:pt x="6562" y="813"/>
                </a:lnTo>
                <a:cubicBezTo>
                  <a:pt x="7062" y="813"/>
                  <a:pt x="7530" y="875"/>
                  <a:pt x="7937" y="969"/>
                </a:cubicBezTo>
                <a:cubicBezTo>
                  <a:pt x="8312" y="1094"/>
                  <a:pt x="8624" y="1188"/>
                  <a:pt x="8874" y="1313"/>
                </a:cubicBezTo>
                <a:cubicBezTo>
                  <a:pt x="9093" y="1438"/>
                  <a:pt x="9218" y="1531"/>
                  <a:pt x="9218" y="1594"/>
                </a:cubicBezTo>
                <a:cubicBezTo>
                  <a:pt x="9249" y="1656"/>
                  <a:pt x="9124" y="1625"/>
                  <a:pt x="8874" y="1531"/>
                </a:cubicBezTo>
                <a:cubicBezTo>
                  <a:pt x="8655" y="1438"/>
                  <a:pt x="8437" y="1375"/>
                  <a:pt x="8249" y="1375"/>
                </a:cubicBezTo>
                <a:cubicBezTo>
                  <a:pt x="8062" y="1375"/>
                  <a:pt x="7843" y="1375"/>
                  <a:pt x="7593" y="1406"/>
                </a:cubicBezTo>
                <a:cubicBezTo>
                  <a:pt x="7312" y="1469"/>
                  <a:pt x="6999" y="1500"/>
                  <a:pt x="6593" y="1594"/>
                </a:cubicBezTo>
                <a:cubicBezTo>
                  <a:pt x="6187" y="1656"/>
                  <a:pt x="5655" y="1719"/>
                  <a:pt x="4999" y="1781"/>
                </a:cubicBezTo>
                <a:cubicBezTo>
                  <a:pt x="4968" y="2063"/>
                  <a:pt x="4843" y="2438"/>
                  <a:pt x="4624" y="2906"/>
                </a:cubicBezTo>
                <a:cubicBezTo>
                  <a:pt x="4438" y="3375"/>
                  <a:pt x="4188" y="3875"/>
                  <a:pt x="3938" y="4438"/>
                </a:cubicBezTo>
                <a:cubicBezTo>
                  <a:pt x="3656" y="4969"/>
                  <a:pt x="3406" y="5530"/>
                  <a:pt x="3125" y="6093"/>
                </a:cubicBezTo>
                <a:cubicBezTo>
                  <a:pt x="2844" y="6655"/>
                  <a:pt x="2594" y="7155"/>
                  <a:pt x="2406" y="7624"/>
                </a:cubicBezTo>
                <a:cubicBezTo>
                  <a:pt x="2188" y="8093"/>
                  <a:pt x="2031" y="8468"/>
                  <a:pt x="1938" y="8749"/>
                </a:cubicBezTo>
                <a:cubicBezTo>
                  <a:pt x="1875" y="9030"/>
                  <a:pt x="1875" y="9187"/>
                  <a:pt x="2000" y="9187"/>
                </a:cubicBezTo>
                <a:cubicBezTo>
                  <a:pt x="2188" y="9187"/>
                  <a:pt x="2375" y="9093"/>
                  <a:pt x="2594" y="8937"/>
                </a:cubicBezTo>
                <a:cubicBezTo>
                  <a:pt x="2781" y="8749"/>
                  <a:pt x="3000" y="8562"/>
                  <a:pt x="3219" y="8280"/>
                </a:cubicBezTo>
                <a:cubicBezTo>
                  <a:pt x="3406" y="8030"/>
                  <a:pt x="3625" y="7749"/>
                  <a:pt x="3844" y="7437"/>
                </a:cubicBezTo>
                <a:cubicBezTo>
                  <a:pt x="4031" y="7124"/>
                  <a:pt x="4219" y="6843"/>
                  <a:pt x="4375" y="6562"/>
                </a:cubicBezTo>
                <a:cubicBezTo>
                  <a:pt x="4563" y="6280"/>
                  <a:pt x="4687" y="6062"/>
                  <a:pt x="4811" y="5843"/>
                </a:cubicBezTo>
                <a:cubicBezTo>
                  <a:pt x="4905" y="5655"/>
                  <a:pt x="4999" y="5530"/>
                  <a:pt x="5030" y="5468"/>
                </a:cubicBezTo>
                <a:cubicBezTo>
                  <a:pt x="5062" y="5437"/>
                  <a:pt x="5124" y="5374"/>
                  <a:pt x="5155" y="5343"/>
                </a:cubicBezTo>
                <a:cubicBezTo>
                  <a:pt x="5218" y="5343"/>
                  <a:pt x="5249" y="5343"/>
                  <a:pt x="5280" y="5343"/>
                </a:cubicBezTo>
                <a:cubicBezTo>
                  <a:pt x="5312" y="5374"/>
                  <a:pt x="5312" y="5437"/>
                  <a:pt x="5280" y="5562"/>
                </a:cubicBezTo>
                <a:cubicBezTo>
                  <a:pt x="5218" y="5655"/>
                  <a:pt x="5155" y="5812"/>
                  <a:pt x="5030" y="5999"/>
                </a:cubicBezTo>
                <a:cubicBezTo>
                  <a:pt x="4749" y="6405"/>
                  <a:pt x="4469" y="6843"/>
                  <a:pt x="4188" y="7343"/>
                </a:cubicBezTo>
                <a:cubicBezTo>
                  <a:pt x="3906" y="7843"/>
                  <a:pt x="3594" y="8312"/>
                  <a:pt x="3313" y="8749"/>
                </a:cubicBezTo>
                <a:cubicBezTo>
                  <a:pt x="3031" y="9187"/>
                  <a:pt x="2750" y="9562"/>
                  <a:pt x="2500" y="9874"/>
                </a:cubicBezTo>
                <a:cubicBezTo>
                  <a:pt x="2250" y="10155"/>
                  <a:pt x="2000" y="10312"/>
                  <a:pt x="1813" y="10312"/>
                </a:cubicBezTo>
                <a:cubicBezTo>
                  <a:pt x="1719" y="10312"/>
                  <a:pt x="1562" y="10249"/>
                  <a:pt x="1344" y="10155"/>
                </a:cubicBezTo>
                <a:cubicBezTo>
                  <a:pt x="1156" y="10030"/>
                  <a:pt x="938" y="9905"/>
                  <a:pt x="750" y="9780"/>
                </a:cubicBezTo>
                <a:cubicBezTo>
                  <a:pt x="563" y="9624"/>
                  <a:pt x="375" y="9499"/>
                  <a:pt x="219" y="9343"/>
                </a:cubicBezTo>
                <a:cubicBezTo>
                  <a:pt x="94" y="9187"/>
                  <a:pt x="0" y="9062"/>
                  <a:pt x="0" y="8968"/>
                </a:cubicBezTo>
                <a:cubicBezTo>
                  <a:pt x="0" y="8843"/>
                  <a:pt x="63" y="8624"/>
                  <a:pt x="188" y="8312"/>
                </a:cubicBezTo>
                <a:cubicBezTo>
                  <a:pt x="281" y="7999"/>
                  <a:pt x="438" y="7655"/>
                  <a:pt x="625" y="7249"/>
                </a:cubicBezTo>
                <a:cubicBezTo>
                  <a:pt x="813" y="6843"/>
                  <a:pt x="1031" y="6405"/>
                  <a:pt x="1250" y="5937"/>
                </a:cubicBezTo>
                <a:cubicBezTo>
                  <a:pt x="1469" y="5468"/>
                  <a:pt x="1719" y="5000"/>
                  <a:pt x="1969" y="4500"/>
                </a:cubicBezTo>
                <a:cubicBezTo>
                  <a:pt x="2219" y="4031"/>
                  <a:pt x="2438" y="3563"/>
                  <a:pt x="2656" y="3125"/>
                </a:cubicBezTo>
                <a:cubicBezTo>
                  <a:pt x="2875" y="2688"/>
                  <a:pt x="3094" y="2281"/>
                  <a:pt x="3250" y="1906"/>
                </a:cubicBezTo>
                <a:cubicBezTo>
                  <a:pt x="2875" y="1938"/>
                  <a:pt x="2531" y="1938"/>
                  <a:pt x="2250" y="1938"/>
                </a:cubicBezTo>
                <a:cubicBezTo>
                  <a:pt x="1969" y="1906"/>
                  <a:pt x="1750" y="1875"/>
                  <a:pt x="1625" y="1813"/>
                </a:cubicBezTo>
                <a:cubicBezTo>
                  <a:pt x="1406" y="1750"/>
                  <a:pt x="1250" y="1625"/>
                  <a:pt x="1156" y="1531"/>
                </a:cubicBezTo>
                <a:cubicBezTo>
                  <a:pt x="1063" y="1406"/>
                  <a:pt x="1000" y="1313"/>
                  <a:pt x="969" y="1188"/>
                </a:cubicBezTo>
                <a:cubicBezTo>
                  <a:pt x="969" y="1094"/>
                  <a:pt x="969" y="1000"/>
                  <a:pt x="969" y="906"/>
                </a:cubicBezTo>
                <a:cubicBezTo>
                  <a:pt x="1000" y="844"/>
                  <a:pt x="1031" y="750"/>
                  <a:pt x="1063" y="688"/>
                </a:cubicBezTo>
                <a:cubicBezTo>
                  <a:pt x="1063" y="656"/>
                  <a:pt x="1094" y="625"/>
                  <a:pt x="1125" y="594"/>
                </a:cubicBezTo>
                <a:cubicBezTo>
                  <a:pt x="1156" y="594"/>
                  <a:pt x="1188" y="563"/>
                  <a:pt x="1219" y="563"/>
                </a:cubicBezTo>
                <a:cubicBezTo>
                  <a:pt x="1281" y="563"/>
                  <a:pt x="1313" y="563"/>
                  <a:pt x="1375" y="563"/>
                </a:cubicBezTo>
                <a:cubicBezTo>
                  <a:pt x="1313" y="750"/>
                  <a:pt x="1344" y="875"/>
                  <a:pt x="1437" y="969"/>
                </a:cubicBezTo>
                <a:cubicBezTo>
                  <a:pt x="1531" y="1063"/>
                  <a:pt x="1656" y="1125"/>
                  <a:pt x="1875" y="1156"/>
                </a:cubicBezTo>
                <a:cubicBezTo>
                  <a:pt x="2063" y="1188"/>
                  <a:pt x="2313" y="1219"/>
                  <a:pt x="2594" y="1188"/>
                </a:cubicBezTo>
                <a:cubicBezTo>
                  <a:pt x="2906" y="1188"/>
                  <a:pt x="3219" y="1156"/>
                  <a:pt x="3594" y="1125"/>
                </a:cubicBezTo>
                <a:cubicBezTo>
                  <a:pt x="3719" y="844"/>
                  <a:pt x="3750" y="688"/>
                  <a:pt x="3750" y="594"/>
                </a:cubicBezTo>
                <a:cubicBezTo>
                  <a:pt x="3750" y="500"/>
                  <a:pt x="3750" y="438"/>
                  <a:pt x="3719" y="375"/>
                </a:cubicBezTo>
                <a:cubicBezTo>
                  <a:pt x="3719" y="313"/>
                  <a:pt x="3688" y="250"/>
                  <a:pt x="3656" y="219"/>
                </a:cubicBezTo>
                <a:cubicBezTo>
                  <a:pt x="3625" y="156"/>
                  <a:pt x="3594" y="125"/>
                  <a:pt x="3563" y="94"/>
                </a:cubicBezTo>
                <a:cubicBezTo>
                  <a:pt x="3500" y="62"/>
                  <a:pt x="3531" y="31"/>
                  <a:pt x="3625" y="31"/>
                </a:cubicBezTo>
                <a:cubicBezTo>
                  <a:pt x="3719" y="0"/>
                  <a:pt x="3844" y="0"/>
                  <a:pt x="4000" y="0"/>
                </a:cubicBezTo>
                <a:cubicBezTo>
                  <a:pt x="4063" y="0"/>
                  <a:pt x="4156" y="31"/>
                  <a:pt x="4250" y="62"/>
                </a:cubicBezTo>
                <a:cubicBezTo>
                  <a:pt x="4344" y="94"/>
                  <a:pt x="4438" y="156"/>
                  <a:pt x="4531" y="219"/>
                </a:cubicBezTo>
                <a:cubicBezTo>
                  <a:pt x="4624" y="313"/>
                  <a:pt x="4687" y="406"/>
                  <a:pt x="4780" y="531"/>
                </a:cubicBezTo>
                <a:cubicBezTo>
                  <a:pt x="4874" y="625"/>
                  <a:pt x="4936" y="781"/>
                  <a:pt x="4999" y="969"/>
                </a:cubicBezTo>
                <a:cubicBezTo>
                  <a:pt x="4999" y="969"/>
                  <a:pt x="5062" y="969"/>
                  <a:pt x="5124" y="938"/>
                </a:cubicBezTo>
                <a:cubicBezTo>
                  <a:pt x="5218" y="938"/>
                  <a:pt x="5343" y="906"/>
                  <a:pt x="5499" y="906"/>
                </a:cubicBezTo>
                <a:cubicBezTo>
                  <a:pt x="5655" y="875"/>
                  <a:pt x="5812" y="844"/>
                  <a:pt x="5999" y="844"/>
                </a:cubicBezTo>
                <a:cubicBezTo>
                  <a:pt x="6187" y="813"/>
                  <a:pt x="6374" y="813"/>
                  <a:pt x="6562" y="813"/>
                </a:cubicBezTo>
              </a:path>
            </a:pathLst>
          </a:custGeom>
          <a:solidFill>
            <a:srgbClr val="37333B"/>
          </a:solidFill>
          <a:ln>
            <a:noFill/>
          </a:ln>
          <a:effectLst/>
        </p:spPr>
        <p:txBody>
          <a:bodyPr wrap="none" anchor="ctr"/>
          <a:lstStyle/>
          <a:p>
            <a:endParaRPr lang="en-US"/>
          </a:p>
        </p:txBody>
      </p:sp>
      <p:pic>
        <p:nvPicPr>
          <p:cNvPr id="31" name="Obraz 30" descr="Obraz zawierający tekst&#10;&#10;Opis wygenerowany przy wysokim poziomie pewności">
            <a:extLst>
              <a:ext uri="{FF2B5EF4-FFF2-40B4-BE49-F238E27FC236}">
                <a16:creationId xmlns:a16="http://schemas.microsoft.com/office/drawing/2014/main" id="{82EB426D-E42A-466A-8E1A-0D0AC797F8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160" y="500252"/>
            <a:ext cx="1696377" cy="780442"/>
          </a:xfrm>
          <a:prstGeom prst="rect">
            <a:avLst/>
          </a:prstGeom>
        </p:spPr>
      </p:pic>
      <p:grpSp>
        <p:nvGrpSpPr>
          <p:cNvPr id="28" name="Group 52">
            <a:extLst>
              <a:ext uri="{FF2B5EF4-FFF2-40B4-BE49-F238E27FC236}">
                <a16:creationId xmlns:a16="http://schemas.microsoft.com/office/drawing/2014/main" id="{1F5C8B26-B8CB-4AC3-9D8C-CD37CF53A52A}"/>
              </a:ext>
            </a:extLst>
          </p:cNvPr>
          <p:cNvGrpSpPr/>
          <p:nvPr/>
        </p:nvGrpSpPr>
        <p:grpSpPr>
          <a:xfrm>
            <a:off x="4015701" y="2115305"/>
            <a:ext cx="3061606" cy="2627388"/>
            <a:chOff x="4094298" y="1854615"/>
            <a:chExt cx="2904792" cy="2627388"/>
          </a:xfrm>
        </p:grpSpPr>
        <p:sp>
          <p:nvSpPr>
            <p:cNvPr id="32" name="TextBox 11">
              <a:extLst>
                <a:ext uri="{FF2B5EF4-FFF2-40B4-BE49-F238E27FC236}">
                  <a16:creationId xmlns:a16="http://schemas.microsoft.com/office/drawing/2014/main" id="{DA50BB0C-706A-49F4-8493-242BDAB448EF}"/>
                </a:ext>
              </a:extLst>
            </p:cNvPr>
            <p:cNvSpPr txBox="1"/>
            <p:nvPr/>
          </p:nvSpPr>
          <p:spPr>
            <a:xfrm>
              <a:off x="4094298" y="1854615"/>
              <a:ext cx="2225378" cy="584775"/>
            </a:xfrm>
            <a:prstGeom prst="rect">
              <a:avLst/>
            </a:prstGeom>
            <a:noFill/>
          </p:spPr>
          <p:txBody>
            <a:bodyPr wrap="none" rtlCol="0">
              <a:spAutoFit/>
            </a:bodyPr>
            <a:lstStyle/>
            <a:p>
              <a:r>
                <a:rPr lang="pl-PL" sz="1600" b="1" dirty="0">
                  <a:latin typeface="Raleway" panose="020B0003030101060003" pitchFamily="34" charset="0"/>
                  <a:ea typeface="Nexa Bold" charset="0"/>
                  <a:cs typeface="Nexa Bold" charset="0"/>
                </a:rPr>
                <a:t>ZASADY BUDOWANIA</a:t>
              </a:r>
            </a:p>
            <a:p>
              <a:r>
                <a:rPr lang="pl-PL" sz="1600" b="1" dirty="0">
                  <a:latin typeface="Raleway" panose="020B0003030101060003" pitchFamily="34" charset="0"/>
                  <a:ea typeface="Nexa Bold" charset="0"/>
                  <a:cs typeface="Nexa Bold" charset="0"/>
                </a:rPr>
                <a:t>KOMUNIKATU JA</a:t>
              </a:r>
              <a:endParaRPr lang="en-US" sz="1600" dirty="0">
                <a:latin typeface="Nexa Bold" charset="0"/>
                <a:ea typeface="Nexa Bold" charset="0"/>
                <a:cs typeface="Nexa Bold" charset="0"/>
              </a:endParaRPr>
            </a:p>
          </p:txBody>
        </p:sp>
        <p:sp>
          <p:nvSpPr>
            <p:cNvPr id="33" name="Rectangle 12">
              <a:extLst>
                <a:ext uri="{FF2B5EF4-FFF2-40B4-BE49-F238E27FC236}">
                  <a16:creationId xmlns:a16="http://schemas.microsoft.com/office/drawing/2014/main" id="{A7146FDD-8BE9-4FEE-96AB-7ED2B434C5D1}"/>
                </a:ext>
              </a:extLst>
            </p:cNvPr>
            <p:cNvSpPr/>
            <p:nvPr/>
          </p:nvSpPr>
          <p:spPr>
            <a:xfrm>
              <a:off x="4094298" y="2543011"/>
              <a:ext cx="2904792" cy="1938992"/>
            </a:xfrm>
            <a:prstGeom prst="rect">
              <a:avLst/>
            </a:prstGeom>
          </p:spPr>
          <p:txBody>
            <a:bodyPr wrap="square">
              <a:spAutoFit/>
            </a:bodyPr>
            <a:lstStyle/>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krótko </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prosty język </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bez zapalników: jednak, wreszcie, wcale, oczywiście</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zasada tu i teraz</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bez generalizowania </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jedność czasu i miejsca </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odpowiedzialność za swoje uczucia </a:t>
              </a:r>
            </a:p>
          </p:txBody>
        </p:sp>
        <p:cxnSp>
          <p:nvCxnSpPr>
            <p:cNvPr id="34" name="Straight Connector 14">
              <a:extLst>
                <a:ext uri="{FF2B5EF4-FFF2-40B4-BE49-F238E27FC236}">
                  <a16:creationId xmlns:a16="http://schemas.microsoft.com/office/drawing/2014/main" id="{EE0D86C3-198D-4AD9-92DB-3DDC3A62C0E3}"/>
                </a:ext>
              </a:extLst>
            </p:cNvPr>
            <p:cNvCxnSpPr/>
            <p:nvPr/>
          </p:nvCxnSpPr>
          <p:spPr>
            <a:xfrm>
              <a:off x="4199011" y="2455923"/>
              <a:ext cx="444927"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grpSp>
      <p:grpSp>
        <p:nvGrpSpPr>
          <p:cNvPr id="13" name="Group 52">
            <a:extLst>
              <a:ext uri="{FF2B5EF4-FFF2-40B4-BE49-F238E27FC236}">
                <a16:creationId xmlns:a16="http://schemas.microsoft.com/office/drawing/2014/main" id="{8B1A72AD-F890-4A99-8E0B-5EDF2B7DB609}"/>
              </a:ext>
            </a:extLst>
          </p:cNvPr>
          <p:cNvGrpSpPr/>
          <p:nvPr/>
        </p:nvGrpSpPr>
        <p:grpSpPr>
          <a:xfrm>
            <a:off x="7573753" y="1343495"/>
            <a:ext cx="3416834" cy="1646041"/>
            <a:chOff x="4094298" y="2117369"/>
            <a:chExt cx="2904792" cy="1646041"/>
          </a:xfrm>
        </p:grpSpPr>
        <p:sp>
          <p:nvSpPr>
            <p:cNvPr id="14" name="TextBox 11">
              <a:extLst>
                <a:ext uri="{FF2B5EF4-FFF2-40B4-BE49-F238E27FC236}">
                  <a16:creationId xmlns:a16="http://schemas.microsoft.com/office/drawing/2014/main" id="{2D943283-7A4A-4847-84B3-85C8756DAC29}"/>
                </a:ext>
              </a:extLst>
            </p:cNvPr>
            <p:cNvSpPr txBox="1"/>
            <p:nvPr/>
          </p:nvSpPr>
          <p:spPr>
            <a:xfrm>
              <a:off x="4113301" y="2117369"/>
              <a:ext cx="2432833" cy="338554"/>
            </a:xfrm>
            <a:prstGeom prst="rect">
              <a:avLst/>
            </a:prstGeom>
            <a:noFill/>
          </p:spPr>
          <p:txBody>
            <a:bodyPr wrap="none" rtlCol="0">
              <a:spAutoFit/>
            </a:bodyPr>
            <a:lstStyle/>
            <a:p>
              <a:r>
                <a:rPr lang="pl-PL" sz="1600" b="1" dirty="0">
                  <a:latin typeface="Raleway" panose="020B0003030101060003" pitchFamily="34" charset="0"/>
                  <a:ea typeface="Nexa Bold" charset="0"/>
                  <a:cs typeface="Nexa Bold" charset="0"/>
                </a:rPr>
                <a:t>BUDOWA KOMUNIKATU JA</a:t>
              </a:r>
              <a:endParaRPr lang="en-US" sz="1600" dirty="0">
                <a:latin typeface="Nexa Bold" charset="0"/>
                <a:ea typeface="Nexa Bold" charset="0"/>
                <a:cs typeface="Nexa Bold" charset="0"/>
              </a:endParaRPr>
            </a:p>
          </p:txBody>
        </p:sp>
        <p:sp>
          <p:nvSpPr>
            <p:cNvPr id="15" name="Rectangle 12">
              <a:extLst>
                <a:ext uri="{FF2B5EF4-FFF2-40B4-BE49-F238E27FC236}">
                  <a16:creationId xmlns:a16="http://schemas.microsoft.com/office/drawing/2014/main" id="{39DA6AC2-FEA7-4DBD-B5A4-F794E4CDB4E8}"/>
                </a:ext>
              </a:extLst>
            </p:cNvPr>
            <p:cNvSpPr/>
            <p:nvPr/>
          </p:nvSpPr>
          <p:spPr>
            <a:xfrm>
              <a:off x="4094298" y="2543011"/>
              <a:ext cx="2904792" cy="1220399"/>
            </a:xfrm>
            <a:prstGeom prst="rect">
              <a:avLst/>
            </a:prstGeom>
          </p:spPr>
          <p:txBody>
            <a:bodyPr wrap="square">
              <a:spAutoFit/>
            </a:bodyPr>
            <a:lstStyle/>
            <a:p>
              <a:pPr marL="228600" indent="-228600">
                <a:lnSpc>
                  <a:spcPct val="150000"/>
                </a:lnSpc>
                <a:buFont typeface="+mj-lt"/>
                <a:buAutoNum type="arabicPeriod"/>
              </a:pPr>
              <a:r>
                <a:rPr lang="pl-PL" sz="1000" dirty="0">
                  <a:latin typeface="Roboto Thin" charset="0"/>
                  <a:ea typeface="Roboto Thin" charset="0"/>
                  <a:cs typeface="Roboto Thin" charset="0"/>
                </a:rPr>
                <a:t>Opis moich uczuć </a:t>
              </a:r>
            </a:p>
            <a:p>
              <a:pPr marL="228600" indent="-228600">
                <a:lnSpc>
                  <a:spcPct val="150000"/>
                </a:lnSpc>
                <a:buFont typeface="+mj-lt"/>
                <a:buAutoNum type="arabicPeriod"/>
              </a:pPr>
              <a:r>
                <a:rPr lang="pl-PL" sz="1000" dirty="0">
                  <a:latin typeface="Roboto Thin" charset="0"/>
                  <a:ea typeface="Roboto Thin" charset="0"/>
                  <a:cs typeface="Roboto Thin" charset="0"/>
                </a:rPr>
                <a:t>Konkretny opis zachowania drugiej osoby </a:t>
              </a:r>
            </a:p>
            <a:p>
              <a:pPr marL="228600" indent="-228600">
                <a:lnSpc>
                  <a:spcPct val="150000"/>
                </a:lnSpc>
                <a:buFont typeface="+mj-lt"/>
                <a:buAutoNum type="arabicPeriod"/>
              </a:pPr>
              <a:r>
                <a:rPr lang="pl-PL" sz="1000" dirty="0">
                  <a:latin typeface="Roboto Thin" charset="0"/>
                  <a:ea typeface="Roboto Thin" charset="0"/>
                  <a:cs typeface="Roboto Thin" charset="0"/>
                </a:rPr>
                <a:t>Opis konsekwencji dla mnie </a:t>
              </a:r>
            </a:p>
            <a:p>
              <a:pPr marL="228600" indent="-228600">
                <a:lnSpc>
                  <a:spcPct val="150000"/>
                </a:lnSpc>
                <a:buFont typeface="+mj-lt"/>
                <a:buAutoNum type="arabicPeriod"/>
              </a:pPr>
              <a:r>
                <a:rPr lang="pl-PL" sz="1000" dirty="0">
                  <a:latin typeface="Roboto Thin" charset="0"/>
                  <a:ea typeface="Roboto Thin" charset="0"/>
                  <a:cs typeface="Roboto Thin" charset="0"/>
                </a:rPr>
                <a:t>Opis oczekiwanego zachowania </a:t>
              </a:r>
            </a:p>
            <a:p>
              <a:pPr marL="228600" indent="-228600">
                <a:lnSpc>
                  <a:spcPct val="150000"/>
                </a:lnSpc>
                <a:buFont typeface="+mj-lt"/>
                <a:buAutoNum type="arabicPeriod"/>
              </a:pPr>
              <a:r>
                <a:rPr lang="pl-PL" sz="1000" dirty="0">
                  <a:latin typeface="Roboto Thin" charset="0"/>
                  <a:ea typeface="Roboto Thin" charset="0"/>
                  <a:cs typeface="Roboto Thin" charset="0"/>
                </a:rPr>
                <a:t>Ewentualne sankcje, konsekwencje</a:t>
              </a:r>
            </a:p>
          </p:txBody>
        </p:sp>
        <p:cxnSp>
          <p:nvCxnSpPr>
            <p:cNvPr id="16" name="Straight Connector 14">
              <a:extLst>
                <a:ext uri="{FF2B5EF4-FFF2-40B4-BE49-F238E27FC236}">
                  <a16:creationId xmlns:a16="http://schemas.microsoft.com/office/drawing/2014/main" id="{DB2CCD81-2C75-4163-BDF7-2A334AD933EB}"/>
                </a:ext>
              </a:extLst>
            </p:cNvPr>
            <p:cNvCxnSpPr/>
            <p:nvPr/>
          </p:nvCxnSpPr>
          <p:spPr>
            <a:xfrm>
              <a:off x="4199011" y="2455923"/>
              <a:ext cx="444927"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grpSp>
      <p:grpSp>
        <p:nvGrpSpPr>
          <p:cNvPr id="17" name="Group 52">
            <a:extLst>
              <a:ext uri="{FF2B5EF4-FFF2-40B4-BE49-F238E27FC236}">
                <a16:creationId xmlns:a16="http://schemas.microsoft.com/office/drawing/2014/main" id="{B054E8B0-EA08-4DBD-A67D-85A0D9DB72C9}"/>
              </a:ext>
            </a:extLst>
          </p:cNvPr>
          <p:cNvGrpSpPr/>
          <p:nvPr/>
        </p:nvGrpSpPr>
        <p:grpSpPr>
          <a:xfrm>
            <a:off x="7551400" y="3291305"/>
            <a:ext cx="3416834" cy="2133802"/>
            <a:chOff x="4094298" y="2117369"/>
            <a:chExt cx="2904792" cy="2133802"/>
          </a:xfrm>
        </p:grpSpPr>
        <p:sp>
          <p:nvSpPr>
            <p:cNvPr id="18" name="TextBox 11">
              <a:extLst>
                <a:ext uri="{FF2B5EF4-FFF2-40B4-BE49-F238E27FC236}">
                  <a16:creationId xmlns:a16="http://schemas.microsoft.com/office/drawing/2014/main" id="{70A84180-F69E-4FB7-9A14-FD765EC9929E}"/>
                </a:ext>
              </a:extLst>
            </p:cNvPr>
            <p:cNvSpPr txBox="1"/>
            <p:nvPr/>
          </p:nvSpPr>
          <p:spPr>
            <a:xfrm>
              <a:off x="4113301" y="2117369"/>
              <a:ext cx="2544581" cy="338554"/>
            </a:xfrm>
            <a:prstGeom prst="rect">
              <a:avLst/>
            </a:prstGeom>
            <a:noFill/>
          </p:spPr>
          <p:txBody>
            <a:bodyPr wrap="none" rtlCol="0">
              <a:spAutoFit/>
            </a:bodyPr>
            <a:lstStyle/>
            <a:p>
              <a:r>
                <a:rPr lang="pl-PL" sz="1600" b="1" dirty="0">
                  <a:latin typeface="Raleway" panose="020B0003030101060003" pitchFamily="34" charset="0"/>
                  <a:ea typeface="Nexa Bold" charset="0"/>
                  <a:cs typeface="Nexa Bold" charset="0"/>
                </a:rPr>
                <a:t>ZAMIAST KOMUNIKATU „TY”</a:t>
              </a:r>
              <a:endParaRPr lang="en-US" sz="1600" dirty="0">
                <a:latin typeface="Nexa Bold" charset="0"/>
                <a:ea typeface="Nexa Bold" charset="0"/>
                <a:cs typeface="Nexa Bold" charset="0"/>
              </a:endParaRPr>
            </a:p>
          </p:txBody>
        </p:sp>
        <p:sp>
          <p:nvSpPr>
            <p:cNvPr id="19" name="Rectangle 12">
              <a:extLst>
                <a:ext uri="{FF2B5EF4-FFF2-40B4-BE49-F238E27FC236}">
                  <a16:creationId xmlns:a16="http://schemas.microsoft.com/office/drawing/2014/main" id="{90B0A0E9-4F53-4B1B-9865-0CA753ABB15F}"/>
                </a:ext>
              </a:extLst>
            </p:cNvPr>
            <p:cNvSpPr/>
            <p:nvPr/>
          </p:nvSpPr>
          <p:spPr>
            <a:xfrm>
              <a:off x="4094298" y="2543011"/>
              <a:ext cx="2904792" cy="1708160"/>
            </a:xfrm>
            <a:prstGeom prst="rect">
              <a:avLst/>
            </a:prstGeom>
          </p:spPr>
          <p:txBody>
            <a:bodyPr wrap="square">
              <a:spAutoFit/>
            </a:bodyPr>
            <a:lstStyle/>
            <a:p>
              <a:pPr>
                <a:lnSpc>
                  <a:spcPct val="150000"/>
                </a:lnSpc>
              </a:pPr>
              <a:r>
                <a:rPr lang="pl-PL" sz="1000" dirty="0">
                  <a:latin typeface="Roboto Thin" charset="0"/>
                  <a:ea typeface="Roboto Thin" charset="0"/>
                  <a:cs typeface="Roboto Thin" charset="0"/>
                </a:rPr>
                <a:t>Komunikat „Ty” utrudnia komunikację z innymi osobami, ponieważ daje poczucie drugiej osobie, że jej coś zarzucamy lub ją do czegoś zmuszamy. Co więcej zakłada często, że wiemy, jak druga osoba się czuje, np. „Ty nigdy nie chcesz mi pomóc”. Pomyśl jak Ty byś się poczuł/poczuła słysząc takie słowa? Czy to sprawiłoby, że </a:t>
              </a:r>
              <a:r>
                <a:rPr lang="pl-PL" sz="1000" dirty="0" err="1">
                  <a:latin typeface="Roboto Thin" charset="0"/>
                  <a:ea typeface="Roboto Thin" charset="0"/>
                  <a:cs typeface="Roboto Thin" charset="0"/>
                </a:rPr>
                <a:t>chcętniej</a:t>
              </a:r>
              <a:r>
                <a:rPr lang="pl-PL" sz="1000" dirty="0">
                  <a:latin typeface="Roboto Thin" charset="0"/>
                  <a:ea typeface="Roboto Thin" charset="0"/>
                  <a:cs typeface="Roboto Thin" charset="0"/>
                </a:rPr>
                <a:t> byś komuś pomógł/ pomogła?</a:t>
              </a:r>
            </a:p>
          </p:txBody>
        </p:sp>
        <p:cxnSp>
          <p:nvCxnSpPr>
            <p:cNvPr id="20" name="Straight Connector 14">
              <a:extLst>
                <a:ext uri="{FF2B5EF4-FFF2-40B4-BE49-F238E27FC236}">
                  <a16:creationId xmlns:a16="http://schemas.microsoft.com/office/drawing/2014/main" id="{A1581B89-3634-4D5F-8DCF-222A95289006}"/>
                </a:ext>
              </a:extLst>
            </p:cNvPr>
            <p:cNvCxnSpPr/>
            <p:nvPr/>
          </p:nvCxnSpPr>
          <p:spPr>
            <a:xfrm>
              <a:off x="4199011" y="2455923"/>
              <a:ext cx="444927"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402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36853" y="2531248"/>
            <a:ext cx="2805036" cy="1637969"/>
          </a:xfrm>
          <a:prstGeom prst="rect">
            <a:avLst/>
          </a:prstGeom>
          <a:noFill/>
          <a:ln w="1143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39371" y="1344048"/>
            <a:ext cx="3378617" cy="1077218"/>
          </a:xfrm>
          <a:prstGeom prst="rect">
            <a:avLst/>
          </a:prstGeom>
          <a:noFill/>
        </p:spPr>
        <p:txBody>
          <a:bodyPr wrap="none" rtlCol="0">
            <a:spAutoFit/>
          </a:bodyPr>
          <a:lstStyle/>
          <a:p>
            <a:r>
              <a:rPr lang="pl-PL" sz="3200" b="1" dirty="0">
                <a:solidFill>
                  <a:srgbClr val="77C9DA"/>
                </a:solidFill>
                <a:latin typeface="Raleway" panose="020B0003030101060003" pitchFamily="34" charset="0"/>
                <a:ea typeface="Nexa Bold" charset="0"/>
                <a:cs typeface="Nexa Bold" charset="0"/>
              </a:rPr>
              <a:t>PRZEĆWICZ TO!</a:t>
            </a:r>
          </a:p>
          <a:p>
            <a:r>
              <a:rPr lang="pl-PL" sz="3200" b="1" dirty="0">
                <a:solidFill>
                  <a:schemeClr val="tx1">
                    <a:lumMod val="75000"/>
                    <a:lumOff val="25000"/>
                  </a:schemeClr>
                </a:solidFill>
                <a:latin typeface="Raleway" panose="020B0003030101060003" pitchFamily="34" charset="0"/>
                <a:ea typeface="Nexa Bold" charset="0"/>
                <a:cs typeface="Nexa Bold" charset="0"/>
              </a:rPr>
              <a:t>KOMUNIKAT JA.</a:t>
            </a:r>
            <a:endParaRPr lang="en-US" sz="3200" b="1" dirty="0">
              <a:solidFill>
                <a:schemeClr val="tx1">
                  <a:lumMod val="75000"/>
                  <a:lumOff val="25000"/>
                </a:schemeClr>
              </a:solidFill>
              <a:latin typeface="Raleway" panose="020B0003030101060003" pitchFamily="34" charset="0"/>
              <a:ea typeface="Nexa Bold" charset="0"/>
              <a:cs typeface="Nexa Bold" charset="0"/>
            </a:endParaRPr>
          </a:p>
        </p:txBody>
      </p:sp>
      <p:sp>
        <p:nvSpPr>
          <p:cNvPr id="6" name="Rectangle 5"/>
          <p:cNvSpPr/>
          <p:nvPr/>
        </p:nvSpPr>
        <p:spPr>
          <a:xfrm>
            <a:off x="2107848" y="2599556"/>
            <a:ext cx="5185474" cy="3416320"/>
          </a:xfrm>
          <a:prstGeom prst="rect">
            <a:avLst/>
          </a:prstGeom>
        </p:spPr>
        <p:txBody>
          <a:bodyPr wrap="square">
            <a:spAutoFit/>
          </a:bodyPr>
          <a:lstStyle/>
          <a:p>
            <a:pPr>
              <a:lnSpc>
                <a:spcPct val="150000"/>
              </a:lnSpc>
            </a:pPr>
            <a:r>
              <a:rPr lang="pl-PL" sz="1200" dirty="0">
                <a:solidFill>
                  <a:schemeClr val="tx1">
                    <a:lumMod val="75000"/>
                    <a:lumOff val="25000"/>
                  </a:schemeClr>
                </a:solidFill>
                <a:latin typeface="Roboto Thin" charset="0"/>
                <a:ea typeface="Roboto Thin" charset="0"/>
                <a:cs typeface="Roboto Thin" charset="0"/>
              </a:rPr>
              <a:t>1. Koleżanka/Kolega opowiada o tobie innym osobom. Wiesz, że mówi o tobie nieprawdę </a:t>
            </a:r>
          </a:p>
          <a:p>
            <a:pPr>
              <a:lnSpc>
                <a:spcPct val="150000"/>
              </a:lnSpc>
            </a:pPr>
            <a:r>
              <a:rPr lang="pl-PL" sz="1200" dirty="0">
                <a:solidFill>
                  <a:schemeClr val="tx1">
                    <a:lumMod val="75000"/>
                    <a:lumOff val="25000"/>
                  </a:schemeClr>
                </a:solidFill>
                <a:latin typeface="Roboto Thin" charset="0"/>
                <a:ea typeface="Roboto Thin" charset="0"/>
                <a:cs typeface="Roboto Thin" charset="0"/>
              </a:rPr>
              <a:t>Komunikat TY ............................................................................................. </a:t>
            </a:r>
          </a:p>
          <a:p>
            <a:pPr>
              <a:lnSpc>
                <a:spcPct val="150000"/>
              </a:lnSpc>
            </a:pPr>
            <a:r>
              <a:rPr lang="pl-PL" sz="1200" dirty="0">
                <a:solidFill>
                  <a:schemeClr val="tx1">
                    <a:lumMod val="75000"/>
                    <a:lumOff val="25000"/>
                  </a:schemeClr>
                </a:solidFill>
                <a:latin typeface="Roboto Thin" charset="0"/>
                <a:ea typeface="Roboto Thin" charset="0"/>
                <a:cs typeface="Roboto Thin" charset="0"/>
              </a:rPr>
              <a:t>Komunikat JA............................................................................................. </a:t>
            </a:r>
          </a:p>
          <a:p>
            <a:pPr>
              <a:lnSpc>
                <a:spcPct val="150000"/>
              </a:lnSpc>
            </a:pPr>
            <a:r>
              <a:rPr lang="pl-PL" sz="1200" dirty="0">
                <a:solidFill>
                  <a:schemeClr val="tx1">
                    <a:lumMod val="75000"/>
                    <a:lumOff val="25000"/>
                  </a:schemeClr>
                </a:solidFill>
                <a:latin typeface="Roboto Thin" charset="0"/>
                <a:ea typeface="Roboto Thin" charset="0"/>
                <a:cs typeface="Roboto Thin" charset="0"/>
              </a:rPr>
              <a:t>2. Rodzic obiecał ci coś, na czym bardzo ci zależało, ale obietnicy nie dotrzymał. </a:t>
            </a:r>
          </a:p>
          <a:p>
            <a:pPr>
              <a:lnSpc>
                <a:spcPct val="150000"/>
              </a:lnSpc>
            </a:pPr>
            <a:r>
              <a:rPr lang="pl-PL" sz="1200" dirty="0">
                <a:solidFill>
                  <a:schemeClr val="tx1">
                    <a:lumMod val="75000"/>
                    <a:lumOff val="25000"/>
                  </a:schemeClr>
                </a:solidFill>
                <a:latin typeface="Roboto Thin" charset="0"/>
                <a:ea typeface="Roboto Thin" charset="0"/>
                <a:cs typeface="Roboto Thin" charset="0"/>
              </a:rPr>
              <a:t>Komunikat TY ............................................................................................. </a:t>
            </a:r>
          </a:p>
          <a:p>
            <a:pPr>
              <a:lnSpc>
                <a:spcPct val="150000"/>
              </a:lnSpc>
            </a:pPr>
            <a:r>
              <a:rPr lang="pl-PL" sz="1200" dirty="0">
                <a:solidFill>
                  <a:schemeClr val="tx1">
                    <a:lumMod val="75000"/>
                    <a:lumOff val="25000"/>
                  </a:schemeClr>
                </a:solidFill>
                <a:latin typeface="Roboto Thin" charset="0"/>
                <a:ea typeface="Roboto Thin" charset="0"/>
                <a:cs typeface="Roboto Thin" charset="0"/>
              </a:rPr>
              <a:t>Komunikat JA............................................................................................</a:t>
            </a:r>
          </a:p>
          <a:p>
            <a:pPr>
              <a:lnSpc>
                <a:spcPct val="150000"/>
              </a:lnSpc>
            </a:pPr>
            <a:r>
              <a:rPr lang="pl-PL" sz="1200" dirty="0">
                <a:solidFill>
                  <a:schemeClr val="tx1">
                    <a:lumMod val="75000"/>
                    <a:lumOff val="25000"/>
                  </a:schemeClr>
                </a:solidFill>
                <a:latin typeface="Roboto Thin" charset="0"/>
                <a:ea typeface="Roboto Thin" charset="0"/>
                <a:cs typeface="Roboto Thin" charset="0"/>
              </a:rPr>
              <a:t>3. Przyjaciel miał iść z tobą do kina. Ale zamiast tego grał w gry i </a:t>
            </a:r>
            <a:r>
              <a:rPr lang="pl-PL" sz="1200" dirty="0" err="1">
                <a:solidFill>
                  <a:schemeClr val="tx1">
                    <a:lumMod val="75000"/>
                    <a:lumOff val="25000"/>
                  </a:schemeClr>
                </a:solidFill>
                <a:latin typeface="Roboto Thin" charset="0"/>
                <a:ea typeface="Roboto Thin" charset="0"/>
                <a:cs typeface="Roboto Thin" charset="0"/>
              </a:rPr>
              <a:t>zostłŁ</a:t>
            </a:r>
            <a:r>
              <a:rPr lang="pl-PL" sz="1200" dirty="0">
                <a:solidFill>
                  <a:schemeClr val="tx1">
                    <a:lumMod val="75000"/>
                    <a:lumOff val="25000"/>
                  </a:schemeClr>
                </a:solidFill>
                <a:latin typeface="Roboto Thin" charset="0"/>
                <a:ea typeface="Roboto Thin" charset="0"/>
                <a:cs typeface="Roboto Thin" charset="0"/>
              </a:rPr>
              <a:t> w domu.</a:t>
            </a:r>
          </a:p>
          <a:p>
            <a:pPr>
              <a:lnSpc>
                <a:spcPct val="150000"/>
              </a:lnSpc>
            </a:pPr>
            <a:r>
              <a:rPr lang="pl-PL" sz="1200" dirty="0">
                <a:solidFill>
                  <a:schemeClr val="tx1">
                    <a:lumMod val="75000"/>
                    <a:lumOff val="25000"/>
                  </a:schemeClr>
                </a:solidFill>
                <a:latin typeface="Roboto Thin" charset="0"/>
                <a:ea typeface="Roboto Thin" charset="0"/>
                <a:cs typeface="Roboto Thin" charset="0"/>
              </a:rPr>
              <a:t>Komunikat TY ............................................................................................. </a:t>
            </a:r>
          </a:p>
          <a:p>
            <a:pPr>
              <a:lnSpc>
                <a:spcPct val="150000"/>
              </a:lnSpc>
            </a:pPr>
            <a:r>
              <a:rPr lang="pl-PL" sz="1200" dirty="0">
                <a:solidFill>
                  <a:schemeClr val="tx1">
                    <a:lumMod val="75000"/>
                    <a:lumOff val="25000"/>
                  </a:schemeClr>
                </a:solidFill>
                <a:latin typeface="Roboto Thin" charset="0"/>
                <a:ea typeface="Roboto Thin" charset="0"/>
                <a:cs typeface="Roboto Thin" charset="0"/>
              </a:rPr>
              <a:t>Komunikat JA............................................................................................</a:t>
            </a:r>
          </a:p>
        </p:txBody>
      </p:sp>
      <p:cxnSp>
        <p:nvCxnSpPr>
          <p:cNvPr id="10" name="Straight Connector 9"/>
          <p:cNvCxnSpPr/>
          <p:nvPr/>
        </p:nvCxnSpPr>
        <p:spPr>
          <a:xfrm flipH="1">
            <a:off x="2125732" y="6118868"/>
            <a:ext cx="691764"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20788" y="6301947"/>
            <a:ext cx="1962397" cy="246221"/>
          </a:xfrm>
          <a:prstGeom prst="rect">
            <a:avLst/>
          </a:prstGeom>
          <a:noFill/>
        </p:spPr>
        <p:txBody>
          <a:bodyPr wrap="none" rtlCol="0">
            <a:spAutoFit/>
          </a:bodyPr>
          <a:lstStyle/>
          <a:p>
            <a:pPr algn="r"/>
            <a:r>
              <a:rPr lang="pl-PL" sz="1000" dirty="0">
                <a:solidFill>
                  <a:schemeClr val="bg1"/>
                </a:solidFill>
                <a:latin typeface="Roboto Medium" charset="0"/>
                <a:ea typeface="Roboto Medium" charset="0"/>
                <a:cs typeface="Roboto Medium" charset="0"/>
              </a:rPr>
              <a:t>WWW.MYSLEPOZYTYWNIE.PL</a:t>
            </a:r>
            <a:endParaRPr lang="en-US" sz="1000" dirty="0">
              <a:solidFill>
                <a:schemeClr val="bg1"/>
              </a:solidFill>
              <a:latin typeface="Roboto Thin" charset="0"/>
              <a:ea typeface="Roboto Thin" charset="0"/>
              <a:cs typeface="Roboto Thin" charset="0"/>
            </a:endParaRPr>
          </a:p>
        </p:txBody>
      </p:sp>
      <p:sp>
        <p:nvSpPr>
          <p:cNvPr id="13" name="Rectangle 31">
            <a:extLst>
              <a:ext uri="{FF2B5EF4-FFF2-40B4-BE49-F238E27FC236}">
                <a16:creationId xmlns:a16="http://schemas.microsoft.com/office/drawing/2014/main" id="{CFD65A90-3824-49A5-B2CD-D67AB9738455}"/>
              </a:ext>
            </a:extLst>
          </p:cNvPr>
          <p:cNvSpPr/>
          <p:nvPr/>
        </p:nvSpPr>
        <p:spPr>
          <a:xfrm>
            <a:off x="1" y="358346"/>
            <a:ext cx="1498608" cy="679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raz 14" descr="Obraz zawierający tekst&#10;&#10;Opis wygenerowany przy wysokim poziomie pewności">
            <a:extLst>
              <a:ext uri="{FF2B5EF4-FFF2-40B4-BE49-F238E27FC236}">
                <a16:creationId xmlns:a16="http://schemas.microsoft.com/office/drawing/2014/main" id="{6357101A-D775-4EBF-A0D6-D903BEB722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296" y="458829"/>
            <a:ext cx="989434" cy="455203"/>
          </a:xfrm>
          <a:prstGeom prst="rect">
            <a:avLst/>
          </a:prstGeom>
        </p:spPr>
      </p:pic>
      <p:pic>
        <p:nvPicPr>
          <p:cNvPr id="16" name="Obraz 15" descr="Obraz zawierający grafika wektorowa&#10;&#10;Opis wygenerowany przy wysokim poziomie pewności">
            <a:extLst>
              <a:ext uri="{FF2B5EF4-FFF2-40B4-BE49-F238E27FC236}">
                <a16:creationId xmlns:a16="http://schemas.microsoft.com/office/drawing/2014/main" id="{6200C2C9-4CDC-4BAC-9EFB-720017457B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3711" y="490599"/>
            <a:ext cx="1222814" cy="431234"/>
          </a:xfrm>
          <a:prstGeom prst="rect">
            <a:avLst/>
          </a:prstGeom>
        </p:spPr>
      </p:pic>
      <p:pic>
        <p:nvPicPr>
          <p:cNvPr id="18" name="Obraz 17">
            <a:extLst>
              <a:ext uri="{FF2B5EF4-FFF2-40B4-BE49-F238E27FC236}">
                <a16:creationId xmlns:a16="http://schemas.microsoft.com/office/drawing/2014/main" id="{E1BD2662-A5D3-4FE0-B0E4-5F5047D2F5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2555" y="523168"/>
            <a:ext cx="1076411" cy="390864"/>
          </a:xfrm>
          <a:prstGeom prst="rect">
            <a:avLst/>
          </a:prstGeom>
        </p:spPr>
      </p:pic>
      <p:pic>
        <p:nvPicPr>
          <p:cNvPr id="19" name="Obraz 18">
            <a:extLst>
              <a:ext uri="{FF2B5EF4-FFF2-40B4-BE49-F238E27FC236}">
                <a16:creationId xmlns:a16="http://schemas.microsoft.com/office/drawing/2014/main" id="{B6DAA904-51FC-468E-A73A-222A692FD0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7071" y="481720"/>
            <a:ext cx="1179261" cy="462969"/>
          </a:xfrm>
          <a:prstGeom prst="rect">
            <a:avLst/>
          </a:prstGeom>
        </p:spPr>
      </p:pic>
      <p:pic>
        <p:nvPicPr>
          <p:cNvPr id="7" name="Symbol zastępczy obrazu 6" descr="Obraz zawierający osoba, zewnętrzne, kobieta, telefon komórkowy&#10;&#10;Opis wygenerowany przy bardzo wysokim poziomie pewności">
            <a:extLst>
              <a:ext uri="{FF2B5EF4-FFF2-40B4-BE49-F238E27FC236}">
                <a16:creationId xmlns:a16="http://schemas.microsoft.com/office/drawing/2014/main" id="{2239F1AC-6DE3-4B7E-A970-CC88FE2C5E19}"/>
              </a:ext>
            </a:extLst>
          </p:cNvPr>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73763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ymbol zastępczy obrazu 19" descr="Obraz zawierający woda, zewnętrzne&#10;&#10;Opis wygenerowany przy bardzo wysokim poziomie pewności">
            <a:extLst>
              <a:ext uri="{FF2B5EF4-FFF2-40B4-BE49-F238E27FC236}">
                <a16:creationId xmlns:a16="http://schemas.microsoft.com/office/drawing/2014/main" id="{C6EB4A3B-2A9F-4994-8907-1515DF0C43D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5"/>
          <p:cNvSpPr/>
          <p:nvPr/>
        </p:nvSpPr>
        <p:spPr>
          <a:xfrm flipV="1">
            <a:off x="0" y="1175658"/>
            <a:ext cx="12192000" cy="5682342"/>
          </a:xfrm>
          <a:prstGeom prst="rect">
            <a:avLst/>
          </a:prstGeom>
          <a:solidFill>
            <a:srgbClr val="3733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0" y="0"/>
            <a:ext cx="12192000" cy="1175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700000">
            <a:off x="4842898" y="5602489"/>
            <a:ext cx="2506206" cy="2506206"/>
          </a:xfrm>
          <a:prstGeom prst="rect">
            <a:avLst/>
          </a:prstGeom>
          <a:noFill/>
          <a:ln w="190500">
            <a:solidFill>
              <a:srgbClr val="77C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31822" y="6039892"/>
            <a:ext cx="1728358" cy="307777"/>
          </a:xfrm>
          <a:prstGeom prst="rect">
            <a:avLst/>
          </a:prstGeom>
          <a:noFill/>
        </p:spPr>
        <p:txBody>
          <a:bodyPr wrap="none" rtlCol="0">
            <a:spAutoFit/>
          </a:bodyPr>
          <a:lstStyle/>
          <a:p>
            <a:pPr algn="ctr"/>
            <a:r>
              <a:rPr lang="pl-PL" sz="1400" dirty="0">
                <a:solidFill>
                  <a:srgbClr val="77C9DA"/>
                </a:solidFill>
                <a:latin typeface="Signerica Fat" charset="0"/>
                <a:ea typeface="Signerica Fat" charset="0"/>
                <a:cs typeface="Signerica Fat" charset="0"/>
              </a:rPr>
              <a:t>Zapraszamy</a:t>
            </a:r>
            <a:endParaRPr lang="en-US" sz="1400" dirty="0">
              <a:solidFill>
                <a:srgbClr val="77C9DA"/>
              </a:solidFill>
              <a:latin typeface="Signerica Fat" charset="0"/>
              <a:ea typeface="Signerica Fat" charset="0"/>
              <a:cs typeface="Signerica Fat" charset="0"/>
            </a:endParaRPr>
          </a:p>
        </p:txBody>
      </p:sp>
      <p:sp>
        <p:nvSpPr>
          <p:cNvPr id="24" name="TextBox 23"/>
          <p:cNvSpPr txBox="1"/>
          <p:nvPr/>
        </p:nvSpPr>
        <p:spPr>
          <a:xfrm>
            <a:off x="2646989" y="3619341"/>
            <a:ext cx="6898042" cy="707886"/>
          </a:xfrm>
          <a:prstGeom prst="rect">
            <a:avLst/>
          </a:prstGeom>
          <a:noFill/>
        </p:spPr>
        <p:txBody>
          <a:bodyPr wrap="none" rtlCol="0">
            <a:spAutoFit/>
          </a:bodyPr>
          <a:lstStyle/>
          <a:p>
            <a:pPr algn="ctr"/>
            <a:r>
              <a:rPr lang="pl-PL" sz="4000" spc="600" dirty="0">
                <a:solidFill>
                  <a:schemeClr val="bg1"/>
                </a:solidFill>
                <a:latin typeface="Raleway" panose="020B0003030101060003" pitchFamily="34" charset="0"/>
                <a:ea typeface="Nexa Bold" charset="0"/>
                <a:cs typeface="Nexa Bold" charset="0"/>
              </a:rPr>
              <a:t>DOWIEDZ SIĘ WIĘCEJ</a:t>
            </a:r>
            <a:endParaRPr lang="en-US" sz="4000" spc="600" dirty="0">
              <a:solidFill>
                <a:schemeClr val="bg1"/>
              </a:solidFill>
              <a:latin typeface="Raleway" panose="020B0003030101060003" pitchFamily="34" charset="0"/>
              <a:ea typeface="Nexa Bold" charset="0"/>
              <a:cs typeface="Nexa Bold" charset="0"/>
            </a:endParaRPr>
          </a:p>
        </p:txBody>
      </p:sp>
      <p:sp>
        <p:nvSpPr>
          <p:cNvPr id="25" name="TextBox 24"/>
          <p:cNvSpPr txBox="1"/>
          <p:nvPr/>
        </p:nvSpPr>
        <p:spPr>
          <a:xfrm>
            <a:off x="4121746" y="3429430"/>
            <a:ext cx="3948518" cy="276999"/>
          </a:xfrm>
          <a:prstGeom prst="rect">
            <a:avLst/>
          </a:prstGeom>
          <a:noFill/>
        </p:spPr>
        <p:txBody>
          <a:bodyPr wrap="none" rtlCol="0">
            <a:spAutoFit/>
          </a:bodyPr>
          <a:lstStyle/>
          <a:p>
            <a:pPr algn="ctr"/>
            <a:r>
              <a:rPr lang="pl-PL" sz="1200" i="1" spc="600" dirty="0">
                <a:solidFill>
                  <a:schemeClr val="bg1"/>
                </a:solidFill>
                <a:latin typeface="Roboto Thin" charset="0"/>
                <a:ea typeface="Roboto Thin" charset="0"/>
                <a:cs typeface="Roboto Thin" charset="0"/>
              </a:rPr>
              <a:t>WWW.MYSLEPOZYTYWNIE.PL</a:t>
            </a:r>
            <a:endParaRPr lang="en-US" sz="1200" i="1" spc="600" dirty="0">
              <a:solidFill>
                <a:schemeClr val="bg1"/>
              </a:solidFill>
              <a:latin typeface="Roboto Thin" charset="0"/>
              <a:ea typeface="Roboto Thin" charset="0"/>
              <a:cs typeface="Roboto Thin" charset="0"/>
            </a:endParaRPr>
          </a:p>
        </p:txBody>
      </p:sp>
      <p:sp>
        <p:nvSpPr>
          <p:cNvPr id="27" name="TextBox 26"/>
          <p:cNvSpPr txBox="1"/>
          <p:nvPr/>
        </p:nvSpPr>
        <p:spPr>
          <a:xfrm>
            <a:off x="2715822" y="2116042"/>
            <a:ext cx="6760376" cy="400110"/>
          </a:xfrm>
          <a:prstGeom prst="rect">
            <a:avLst/>
          </a:prstGeom>
          <a:noFill/>
        </p:spPr>
        <p:txBody>
          <a:bodyPr wrap="none" rtlCol="0">
            <a:spAutoFit/>
          </a:bodyPr>
          <a:lstStyle/>
          <a:p>
            <a:pPr algn="ctr"/>
            <a:r>
              <a:rPr lang="pl-PL" sz="2000" dirty="0">
                <a:solidFill>
                  <a:schemeClr val="bg1"/>
                </a:solidFill>
                <a:latin typeface="Nexa Bold" charset="0"/>
                <a:ea typeface="Nexa Bold" charset="0"/>
                <a:cs typeface="Nexa Bold" charset="0"/>
              </a:rPr>
              <a:t>PROGRAM PROFILAKTYKI ZDROWIA PSYCHICZNEGO</a:t>
            </a:r>
          </a:p>
        </p:txBody>
      </p:sp>
      <p:cxnSp>
        <p:nvCxnSpPr>
          <p:cNvPr id="28" name="Straight Connector 27"/>
          <p:cNvCxnSpPr/>
          <p:nvPr/>
        </p:nvCxnSpPr>
        <p:spPr>
          <a:xfrm>
            <a:off x="5813728" y="2723107"/>
            <a:ext cx="564545"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pic>
        <p:nvPicPr>
          <p:cNvPr id="26" name="Obraz 25" descr="Obraz zawierający tekst&#10;&#10;Opis wygenerowany przy wysokim poziomie pewności">
            <a:extLst>
              <a:ext uri="{FF2B5EF4-FFF2-40B4-BE49-F238E27FC236}">
                <a16:creationId xmlns:a16="http://schemas.microsoft.com/office/drawing/2014/main" id="{9AFD0631-D5B7-48C8-97BC-098D498F37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929" y="230123"/>
            <a:ext cx="1333712" cy="613593"/>
          </a:xfrm>
          <a:prstGeom prst="rect">
            <a:avLst/>
          </a:prstGeom>
        </p:spPr>
      </p:pic>
      <p:pic>
        <p:nvPicPr>
          <p:cNvPr id="29" name="Obraz 28" descr="Obraz zawierający grafika wektorowa&#10;&#10;Opis wygenerowany przy wysokim poziomie pewności">
            <a:extLst>
              <a:ext uri="{FF2B5EF4-FFF2-40B4-BE49-F238E27FC236}">
                <a16:creationId xmlns:a16="http://schemas.microsoft.com/office/drawing/2014/main" id="{FA0D5E99-34BD-4FB7-9273-7BD86D2D87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83214" y="367307"/>
            <a:ext cx="1222814" cy="431234"/>
          </a:xfrm>
          <a:prstGeom prst="rect">
            <a:avLst/>
          </a:prstGeom>
        </p:spPr>
      </p:pic>
      <p:pic>
        <p:nvPicPr>
          <p:cNvPr id="30" name="Obraz 29">
            <a:extLst>
              <a:ext uri="{FF2B5EF4-FFF2-40B4-BE49-F238E27FC236}">
                <a16:creationId xmlns:a16="http://schemas.microsoft.com/office/drawing/2014/main" id="{0290935A-D718-4686-BEC4-B651160579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32058" y="399876"/>
            <a:ext cx="1076411" cy="390864"/>
          </a:xfrm>
          <a:prstGeom prst="rect">
            <a:avLst/>
          </a:prstGeom>
        </p:spPr>
      </p:pic>
      <p:pic>
        <p:nvPicPr>
          <p:cNvPr id="31" name="Obraz 30">
            <a:extLst>
              <a:ext uri="{FF2B5EF4-FFF2-40B4-BE49-F238E27FC236}">
                <a16:creationId xmlns:a16="http://schemas.microsoft.com/office/drawing/2014/main" id="{4138C9C6-1A05-4B34-9D83-E477564044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86574" y="358428"/>
            <a:ext cx="1179261" cy="462969"/>
          </a:xfrm>
          <a:prstGeom prst="rect">
            <a:avLst/>
          </a:prstGeom>
        </p:spPr>
      </p:pic>
    </p:spTree>
    <p:extLst>
      <p:ext uri="{BB962C8B-B14F-4D97-AF65-F5344CB8AC3E}">
        <p14:creationId xmlns:p14="http://schemas.microsoft.com/office/powerpoint/2010/main" val="242620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ymbol zastępczy obrazu 8" descr="Obraz zawierający osoba, uśmiech, zewnętrzne, kobieta&#10;&#10;Opis wygenerowany przy bardzo wysokim poziomie pewności">
            <a:extLst>
              <a:ext uri="{FF2B5EF4-FFF2-40B4-BE49-F238E27FC236}">
                <a16:creationId xmlns:a16="http://schemas.microsoft.com/office/drawing/2014/main" id="{1CA48C20-FB6E-48FF-BE68-785A98FE223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 name="Rectangle 3"/>
          <p:cNvSpPr/>
          <p:nvPr/>
        </p:nvSpPr>
        <p:spPr>
          <a:xfrm>
            <a:off x="11103429" y="0"/>
            <a:ext cx="1088570" cy="6858000"/>
          </a:xfrm>
          <a:prstGeom prst="rect">
            <a:avLst/>
          </a:prstGeom>
          <a:solidFill>
            <a:srgbClr val="37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22135" y="1917756"/>
            <a:ext cx="5727850" cy="1631216"/>
          </a:xfrm>
          <a:prstGeom prst="rect">
            <a:avLst/>
          </a:prstGeom>
          <a:noFill/>
        </p:spPr>
        <p:txBody>
          <a:bodyPr wrap="none" rtlCol="0">
            <a:spAutoFit/>
          </a:bodyPr>
          <a:lstStyle/>
          <a:p>
            <a:r>
              <a:rPr lang="pl-PL" sz="4400" b="1" dirty="0">
                <a:solidFill>
                  <a:srgbClr val="77C9DA"/>
                </a:solidFill>
                <a:latin typeface="Raleway" panose="020B0003030101060003" pitchFamily="34" charset="0"/>
                <a:ea typeface="Nexa Bold" charset="0"/>
                <a:cs typeface="Nexa Bold" charset="0"/>
              </a:rPr>
              <a:t>KOMUNIKACJA JEST</a:t>
            </a:r>
            <a:endParaRPr lang="en-US" sz="4400" b="1" dirty="0">
              <a:solidFill>
                <a:srgbClr val="77C9DA"/>
              </a:solidFill>
              <a:latin typeface="Raleway" panose="020B0003030101060003" pitchFamily="34" charset="0"/>
              <a:ea typeface="Nexa Bold" charset="0"/>
              <a:cs typeface="Nexa Bold" charset="0"/>
            </a:endParaRPr>
          </a:p>
          <a:p>
            <a:r>
              <a:rPr lang="pl-PL" sz="2800" b="1" dirty="0">
                <a:solidFill>
                  <a:schemeClr val="tx1">
                    <a:lumMod val="75000"/>
                    <a:lumOff val="25000"/>
                  </a:schemeClr>
                </a:solidFill>
                <a:latin typeface="Raleway" panose="020B0003030101060003" pitchFamily="34" charset="0"/>
                <a:ea typeface="Nexa Bold" charset="0"/>
                <a:cs typeface="Nexa Bold" charset="0"/>
              </a:rPr>
              <a:t>KLUCZEM DO OSIĄGNIĘCIA</a:t>
            </a:r>
          </a:p>
          <a:p>
            <a:r>
              <a:rPr lang="pl-PL" sz="2800" b="1" dirty="0">
                <a:solidFill>
                  <a:schemeClr val="tx1">
                    <a:lumMod val="75000"/>
                    <a:lumOff val="25000"/>
                  </a:schemeClr>
                </a:solidFill>
                <a:latin typeface="Raleway" panose="020B0003030101060003" pitchFamily="34" charset="0"/>
                <a:ea typeface="Nexa Bold" charset="0"/>
                <a:cs typeface="Nexa Bold" charset="0"/>
              </a:rPr>
              <a:t>WSZYSTKICH NASZYCH CELÓW</a:t>
            </a:r>
            <a:endParaRPr lang="en-US" sz="2800" b="1" dirty="0">
              <a:solidFill>
                <a:schemeClr val="tx1">
                  <a:lumMod val="75000"/>
                  <a:lumOff val="25000"/>
                </a:schemeClr>
              </a:solidFill>
              <a:latin typeface="Raleway" panose="020B0003030101060003" pitchFamily="34" charset="0"/>
              <a:ea typeface="Nexa Bold" charset="0"/>
              <a:cs typeface="Nexa Bold" charset="0"/>
            </a:endParaRPr>
          </a:p>
        </p:txBody>
      </p:sp>
      <p:sp>
        <p:nvSpPr>
          <p:cNvPr id="13" name="Rectangle 12"/>
          <p:cNvSpPr/>
          <p:nvPr/>
        </p:nvSpPr>
        <p:spPr>
          <a:xfrm>
            <a:off x="2185654" y="4268035"/>
            <a:ext cx="4481383" cy="1200329"/>
          </a:xfrm>
          <a:prstGeom prst="rect">
            <a:avLst/>
          </a:prstGeom>
        </p:spPr>
        <p:txBody>
          <a:bodyPr wrap="square">
            <a:spAutoFit/>
          </a:bodyPr>
          <a:lstStyle/>
          <a:p>
            <a:pPr algn="r"/>
            <a:r>
              <a:rPr lang="pl-PL" sz="1200" dirty="0">
                <a:solidFill>
                  <a:schemeClr val="tx1">
                    <a:lumMod val="75000"/>
                    <a:lumOff val="25000"/>
                  </a:schemeClr>
                </a:solidFill>
                <a:latin typeface="Roboto REGULAR" panose="02000000000000000000" pitchFamily="2" charset="0"/>
                <a:ea typeface="Roboto REGULAR" panose="02000000000000000000" pitchFamily="2" charset="0"/>
                <a:cs typeface="Roboto Thin" charset="0"/>
              </a:rPr>
              <a:t>Czy zastanawiałeś / zastanawiałaś się kiedykolwiek </a:t>
            </a:r>
            <a:r>
              <a:rPr lang="pl-PL" sz="1200" dirty="0">
                <a:solidFill>
                  <a:schemeClr val="tx1">
                    <a:lumMod val="75000"/>
                    <a:lumOff val="25000"/>
                  </a:schemeClr>
                </a:solidFill>
                <a:latin typeface="Roboto Thin" pitchFamily="2" charset="0"/>
                <a:ea typeface="Roboto Thin" pitchFamily="2" charset="0"/>
                <a:cs typeface="Roboto Thin" charset="0"/>
              </a:rPr>
              <a:t>jak odbierają Twój sposób przekazu inni? </a:t>
            </a:r>
          </a:p>
          <a:p>
            <a:pPr algn="r"/>
            <a:r>
              <a:rPr lang="pl-PL" sz="1200" dirty="0">
                <a:solidFill>
                  <a:schemeClr val="tx1">
                    <a:lumMod val="75000"/>
                    <a:lumOff val="25000"/>
                  </a:schemeClr>
                </a:solidFill>
                <a:latin typeface="Roboto Thin" pitchFamily="2" charset="0"/>
                <a:ea typeface="Roboto Thin" pitchFamily="2" charset="0"/>
                <a:cs typeface="Roboto Thin" charset="0"/>
              </a:rPr>
              <a:t>Nie tylko co, ale jak mówisz? Na ile spójne są przekazy słowne z tym, co pokazujesz swoim ciałem, głosem, mimiką? Ile czasu spędzasz komunikując się z innymi? Na jakie formy komunikacji przeznaczasz ten czas?</a:t>
            </a:r>
          </a:p>
        </p:txBody>
      </p:sp>
      <p:sp>
        <p:nvSpPr>
          <p:cNvPr id="15" name="Cross 14"/>
          <p:cNvSpPr/>
          <p:nvPr/>
        </p:nvSpPr>
        <p:spPr>
          <a:xfrm>
            <a:off x="6772410" y="3451218"/>
            <a:ext cx="195508" cy="195508"/>
          </a:xfrm>
          <a:prstGeom prst="plus">
            <a:avLst>
              <a:gd name="adj" fmla="val 36980"/>
            </a:avLst>
          </a:prstGeom>
          <a:solidFill>
            <a:srgbClr val="77C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447659" y="1561825"/>
            <a:ext cx="400110" cy="3734356"/>
          </a:xfrm>
          <a:prstGeom prst="rect">
            <a:avLst/>
          </a:prstGeom>
          <a:noFill/>
        </p:spPr>
        <p:txBody>
          <a:bodyPr vert="vert270" wrap="none" rtlCol="0">
            <a:spAutoFit/>
          </a:bodyPr>
          <a:lstStyle/>
          <a:p>
            <a:pPr algn="ctr"/>
            <a:r>
              <a:rPr lang="pl-PL" sz="1400" spc="600" dirty="0">
                <a:solidFill>
                  <a:schemeClr val="bg1"/>
                </a:solidFill>
                <a:latin typeface="Roboto Thin" charset="0"/>
                <a:ea typeface="Roboto Thin" charset="0"/>
                <a:cs typeface="Roboto Thin" charset="0"/>
              </a:rPr>
              <a:t>www.myslepozytywnie.pl</a:t>
            </a:r>
            <a:endParaRPr lang="en-US" sz="1400" spc="600" dirty="0">
              <a:solidFill>
                <a:schemeClr val="bg1"/>
              </a:solidFill>
              <a:latin typeface="Roboto Thin" charset="0"/>
              <a:ea typeface="Roboto Thin" charset="0"/>
              <a:cs typeface="Roboto Thin" charset="0"/>
            </a:endParaRPr>
          </a:p>
        </p:txBody>
      </p:sp>
      <p:sp>
        <p:nvSpPr>
          <p:cNvPr id="14" name="Rectangle 31">
            <a:extLst>
              <a:ext uri="{FF2B5EF4-FFF2-40B4-BE49-F238E27FC236}">
                <a16:creationId xmlns:a16="http://schemas.microsoft.com/office/drawing/2014/main" id="{D860AB8A-F8EC-40DD-AF20-CDFE1C7BB77B}"/>
              </a:ext>
            </a:extLst>
          </p:cNvPr>
          <p:cNvSpPr/>
          <p:nvPr/>
        </p:nvSpPr>
        <p:spPr>
          <a:xfrm>
            <a:off x="1" y="358346"/>
            <a:ext cx="1498608" cy="679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Obraz 16" descr="Obraz zawierający tekst&#10;&#10;Opis wygenerowany przy wysokim poziomie pewności">
            <a:extLst>
              <a:ext uri="{FF2B5EF4-FFF2-40B4-BE49-F238E27FC236}">
                <a16:creationId xmlns:a16="http://schemas.microsoft.com/office/drawing/2014/main" id="{32B433EE-D376-47A6-9824-AEF1DD5B7C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296" y="458829"/>
            <a:ext cx="989434" cy="455203"/>
          </a:xfrm>
          <a:prstGeom prst="rect">
            <a:avLst/>
          </a:prstGeom>
        </p:spPr>
      </p:pic>
      <p:pic>
        <p:nvPicPr>
          <p:cNvPr id="18" name="Obraz 17" descr="Obraz zawierający grafika wektorowa&#10;&#10;Opis wygenerowany przy wysokim poziomie pewności">
            <a:extLst>
              <a:ext uri="{FF2B5EF4-FFF2-40B4-BE49-F238E27FC236}">
                <a16:creationId xmlns:a16="http://schemas.microsoft.com/office/drawing/2014/main" id="{AF851FFE-0C04-4D62-A708-CFA6B5C8E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3711" y="490599"/>
            <a:ext cx="1222814" cy="431234"/>
          </a:xfrm>
          <a:prstGeom prst="rect">
            <a:avLst/>
          </a:prstGeom>
        </p:spPr>
      </p:pic>
      <p:pic>
        <p:nvPicPr>
          <p:cNvPr id="20" name="Obraz 19">
            <a:extLst>
              <a:ext uri="{FF2B5EF4-FFF2-40B4-BE49-F238E27FC236}">
                <a16:creationId xmlns:a16="http://schemas.microsoft.com/office/drawing/2014/main" id="{0807DB22-FE35-41A7-B56D-ACCDDCF426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2555" y="523168"/>
            <a:ext cx="1076411" cy="390864"/>
          </a:xfrm>
          <a:prstGeom prst="rect">
            <a:avLst/>
          </a:prstGeom>
        </p:spPr>
      </p:pic>
      <p:pic>
        <p:nvPicPr>
          <p:cNvPr id="21" name="Obraz 20">
            <a:extLst>
              <a:ext uri="{FF2B5EF4-FFF2-40B4-BE49-F238E27FC236}">
                <a16:creationId xmlns:a16="http://schemas.microsoft.com/office/drawing/2014/main" id="{13E092D9-0443-418C-ABA9-B6F2FDB8F9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7071" y="481720"/>
            <a:ext cx="1179261" cy="462969"/>
          </a:xfrm>
          <a:prstGeom prst="rect">
            <a:avLst/>
          </a:prstGeom>
        </p:spPr>
      </p:pic>
    </p:spTree>
    <p:extLst>
      <p:ext uri="{BB962C8B-B14F-4D97-AF65-F5344CB8AC3E}">
        <p14:creationId xmlns:p14="http://schemas.microsoft.com/office/powerpoint/2010/main" val="2508281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Symbol zastępczy obrazu 52" descr="Obraz zawierający osoba, budynek, zewnętrzne, stojące&#10;&#10;Opis wygenerowany przy bardzo wysokim poziomie pewności">
            <a:extLst>
              <a:ext uri="{FF2B5EF4-FFF2-40B4-BE49-F238E27FC236}">
                <a16:creationId xmlns:a16="http://schemas.microsoft.com/office/drawing/2014/main" id="{592FDC70-2346-424C-9535-230FFB74B9E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xfrm flipH="1">
            <a:off x="6238461" y="3705776"/>
            <a:ext cx="2272749" cy="2272749"/>
          </a:xfrm>
        </p:spPr>
      </p:pic>
      <p:pic>
        <p:nvPicPr>
          <p:cNvPr id="19" name="Symbol zastępczy obrazu 18" descr="Obraz zawierający osoba, zewnętrzne, kobieta, telefon komórkowy&#10;&#10;Opis wygenerowany przy bardzo wysokim poziomie pewności">
            <a:extLst>
              <a:ext uri="{FF2B5EF4-FFF2-40B4-BE49-F238E27FC236}">
                <a16:creationId xmlns:a16="http://schemas.microsoft.com/office/drawing/2014/main" id="{32502B80-BB03-4C50-82ED-EA9D348FD18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flipH="1">
            <a:off x="3702890" y="3705776"/>
            <a:ext cx="2272749" cy="2272749"/>
          </a:xfrm>
        </p:spPr>
      </p:pic>
      <p:pic>
        <p:nvPicPr>
          <p:cNvPr id="15" name="Symbol zastępczy obrazu 14" descr="Obraz zawierający osoba, mężczyzna, zewnętrzne&#10;&#10;Opis wygenerowany przy bardzo wysokim poziomie pewności">
            <a:extLst>
              <a:ext uri="{FF2B5EF4-FFF2-40B4-BE49-F238E27FC236}">
                <a16:creationId xmlns:a16="http://schemas.microsoft.com/office/drawing/2014/main" id="{64085403-C518-4674-B3DF-07E63CF046CF}"/>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6238461" y="1269614"/>
            <a:ext cx="2272749" cy="2272749"/>
          </a:xfrm>
        </p:spPr>
      </p:pic>
      <p:pic>
        <p:nvPicPr>
          <p:cNvPr id="7" name="Symbol zastępczy obrazu 6" descr="Obraz zawierający drzewo, zewnętrzne, osoba, młode&#10;&#10;Opis wygenerowany przy bardzo wysokim poziomie pewności">
            <a:extLst>
              <a:ext uri="{FF2B5EF4-FFF2-40B4-BE49-F238E27FC236}">
                <a16:creationId xmlns:a16="http://schemas.microsoft.com/office/drawing/2014/main" id="{16F65789-E3E3-4EA0-A733-F400EF66584C}"/>
              </a:ext>
            </a:extLst>
          </p:cNvPr>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a:xfrm flipH="1">
            <a:off x="3702891" y="1269615"/>
            <a:ext cx="2272749" cy="2272749"/>
          </a:xfrm>
        </p:spPr>
      </p:pic>
      <p:grpSp>
        <p:nvGrpSpPr>
          <p:cNvPr id="12" name="Group 11"/>
          <p:cNvGrpSpPr/>
          <p:nvPr/>
        </p:nvGrpSpPr>
        <p:grpSpPr>
          <a:xfrm>
            <a:off x="8603864" y="2065071"/>
            <a:ext cx="3085913" cy="1292662"/>
            <a:chOff x="446246" y="938493"/>
            <a:chExt cx="3085913" cy="1292662"/>
          </a:xfrm>
        </p:grpSpPr>
        <p:sp>
          <p:nvSpPr>
            <p:cNvPr id="13" name="Rectangle 12"/>
            <p:cNvSpPr/>
            <p:nvPr/>
          </p:nvSpPr>
          <p:spPr>
            <a:xfrm>
              <a:off x="446246" y="1400158"/>
              <a:ext cx="2747676" cy="830997"/>
            </a:xfrm>
            <a:prstGeom prst="rect">
              <a:avLst/>
            </a:prstGeom>
          </p:spPr>
          <p:txBody>
            <a:bodyPr wrap="square">
              <a:spAutoFit/>
            </a:bodyPr>
            <a:lstStyle/>
            <a:p>
              <a:r>
                <a:rPr lang="pl-PL" sz="1200" dirty="0">
                  <a:solidFill>
                    <a:schemeClr val="tx1">
                      <a:lumMod val="75000"/>
                      <a:lumOff val="25000"/>
                    </a:schemeClr>
                  </a:solidFill>
                  <a:latin typeface="Roboto Thin" charset="0"/>
                  <a:ea typeface="Roboto Thin" charset="0"/>
                  <a:cs typeface="Roboto Thin" charset="0"/>
                </a:rPr>
                <a:t>Każdy sam podejmuje decyzje, lecz bez ryzyka poszukiwanie staje się tylko powtarzaniem i odtwarzaniem tego, co już się wie i już się umie.</a:t>
              </a:r>
            </a:p>
          </p:txBody>
        </p:sp>
        <p:sp>
          <p:nvSpPr>
            <p:cNvPr id="14" name="TextBox 13"/>
            <p:cNvSpPr txBox="1"/>
            <p:nvPr/>
          </p:nvSpPr>
          <p:spPr>
            <a:xfrm>
              <a:off x="446246" y="938493"/>
              <a:ext cx="3085913" cy="461665"/>
            </a:xfrm>
            <a:prstGeom prst="rect">
              <a:avLst/>
            </a:prstGeom>
            <a:noFill/>
          </p:spPr>
          <p:txBody>
            <a:bodyPr wrap="square" rtlCol="0">
              <a:spAutoFit/>
            </a:bodyPr>
            <a:lstStyle/>
            <a:p>
              <a:r>
                <a:rPr lang="pl-PL" sz="1200" b="1" dirty="0">
                  <a:solidFill>
                    <a:schemeClr val="tx1">
                      <a:lumMod val="75000"/>
                      <a:lumOff val="25000"/>
                    </a:schemeClr>
                  </a:solidFill>
                  <a:latin typeface="Raleway" panose="020B0003030101060003" pitchFamily="34" charset="0"/>
                  <a:ea typeface="Nexa Bold" charset="0"/>
                  <a:cs typeface="Nexa Bold" charset="0"/>
                </a:rPr>
                <a:t>NIE UNIKAJ WYRAŻANIA SWOJEGO ZDANIA</a:t>
              </a:r>
              <a:endParaRPr lang="en-US" sz="1200" b="1" dirty="0">
                <a:solidFill>
                  <a:schemeClr val="tx1">
                    <a:lumMod val="75000"/>
                    <a:lumOff val="25000"/>
                  </a:schemeClr>
                </a:solidFill>
                <a:latin typeface="Raleway" panose="020B0003030101060003" pitchFamily="34" charset="0"/>
                <a:ea typeface="Nexa Bold" charset="0"/>
                <a:cs typeface="Nexa Bold" charset="0"/>
              </a:endParaRPr>
            </a:p>
          </p:txBody>
        </p:sp>
      </p:grpSp>
      <p:sp>
        <p:nvSpPr>
          <p:cNvPr id="24" name="Rectangle 23"/>
          <p:cNvSpPr/>
          <p:nvPr/>
        </p:nvSpPr>
        <p:spPr>
          <a:xfrm>
            <a:off x="4469295" y="1959608"/>
            <a:ext cx="3253410" cy="3253408"/>
          </a:xfrm>
          <a:prstGeom prst="rect">
            <a:avLst/>
          </a:prstGeom>
          <a:noFill/>
          <a:ln w="190500">
            <a:solidFill>
              <a:srgbClr val="77C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1">
            <a:extLst>
              <a:ext uri="{FF2B5EF4-FFF2-40B4-BE49-F238E27FC236}">
                <a16:creationId xmlns:a16="http://schemas.microsoft.com/office/drawing/2014/main" id="{3EF0850A-1A04-4A43-883F-5AC871B408FD}"/>
              </a:ext>
            </a:extLst>
          </p:cNvPr>
          <p:cNvSpPr/>
          <p:nvPr/>
        </p:nvSpPr>
        <p:spPr>
          <a:xfrm>
            <a:off x="1" y="358346"/>
            <a:ext cx="1498608" cy="679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Obraz 31" descr="Obraz zawierający tekst&#10;&#10;Opis wygenerowany przy wysokim poziomie pewności">
            <a:extLst>
              <a:ext uri="{FF2B5EF4-FFF2-40B4-BE49-F238E27FC236}">
                <a16:creationId xmlns:a16="http://schemas.microsoft.com/office/drawing/2014/main" id="{66733B4C-13FF-401C-8104-2DC7785419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1296" y="458829"/>
            <a:ext cx="989434" cy="455203"/>
          </a:xfrm>
          <a:prstGeom prst="rect">
            <a:avLst/>
          </a:prstGeom>
        </p:spPr>
      </p:pic>
      <p:pic>
        <p:nvPicPr>
          <p:cNvPr id="33" name="Obraz 32" descr="Obraz zawierający grafika wektorowa&#10;&#10;Opis wygenerowany przy wysokim poziomie pewności">
            <a:extLst>
              <a:ext uri="{FF2B5EF4-FFF2-40B4-BE49-F238E27FC236}">
                <a16:creationId xmlns:a16="http://schemas.microsoft.com/office/drawing/2014/main" id="{DAE75D72-05E9-448B-9968-4D8B9DD18F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93711" y="490599"/>
            <a:ext cx="1222814" cy="431234"/>
          </a:xfrm>
          <a:prstGeom prst="rect">
            <a:avLst/>
          </a:prstGeom>
        </p:spPr>
      </p:pic>
      <p:pic>
        <p:nvPicPr>
          <p:cNvPr id="34" name="Obraz 33">
            <a:extLst>
              <a:ext uri="{FF2B5EF4-FFF2-40B4-BE49-F238E27FC236}">
                <a16:creationId xmlns:a16="http://schemas.microsoft.com/office/drawing/2014/main" id="{B7B2D902-4635-482B-8C91-38C8E5D5822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42555" y="523168"/>
            <a:ext cx="1076411" cy="390864"/>
          </a:xfrm>
          <a:prstGeom prst="rect">
            <a:avLst/>
          </a:prstGeom>
        </p:spPr>
      </p:pic>
      <p:pic>
        <p:nvPicPr>
          <p:cNvPr id="35" name="Obraz 34">
            <a:extLst>
              <a:ext uri="{FF2B5EF4-FFF2-40B4-BE49-F238E27FC236}">
                <a16:creationId xmlns:a16="http://schemas.microsoft.com/office/drawing/2014/main" id="{1DB6D9F9-0779-4F7A-AEE9-16342D30715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97071" y="481720"/>
            <a:ext cx="1179261" cy="462969"/>
          </a:xfrm>
          <a:prstGeom prst="rect">
            <a:avLst/>
          </a:prstGeom>
        </p:spPr>
      </p:pic>
      <p:grpSp>
        <p:nvGrpSpPr>
          <p:cNvPr id="25" name="Group 11">
            <a:extLst>
              <a:ext uri="{FF2B5EF4-FFF2-40B4-BE49-F238E27FC236}">
                <a16:creationId xmlns:a16="http://schemas.microsoft.com/office/drawing/2014/main" id="{F4AA2FDD-65C8-4AFE-A185-E8DE73BABA95}"/>
              </a:ext>
            </a:extLst>
          </p:cNvPr>
          <p:cNvGrpSpPr/>
          <p:nvPr/>
        </p:nvGrpSpPr>
        <p:grpSpPr>
          <a:xfrm>
            <a:off x="387248" y="3924987"/>
            <a:ext cx="3165158" cy="1833223"/>
            <a:chOff x="360239" y="778777"/>
            <a:chExt cx="3165158" cy="1833223"/>
          </a:xfrm>
        </p:grpSpPr>
        <p:sp>
          <p:nvSpPr>
            <p:cNvPr id="26" name="Rectangle 12">
              <a:extLst>
                <a:ext uri="{FF2B5EF4-FFF2-40B4-BE49-F238E27FC236}">
                  <a16:creationId xmlns:a16="http://schemas.microsoft.com/office/drawing/2014/main" id="{ACAAB0C4-462B-47F5-A273-B9CF771276FE}"/>
                </a:ext>
              </a:extLst>
            </p:cNvPr>
            <p:cNvSpPr/>
            <p:nvPr/>
          </p:nvSpPr>
          <p:spPr>
            <a:xfrm>
              <a:off x="1183077" y="1411671"/>
              <a:ext cx="2342320" cy="1200329"/>
            </a:xfrm>
            <a:prstGeom prst="rect">
              <a:avLst/>
            </a:prstGeom>
          </p:spPr>
          <p:txBody>
            <a:bodyPr wrap="square">
              <a:spAutoFit/>
            </a:bodyPr>
            <a:lstStyle/>
            <a:p>
              <a:pPr algn="r"/>
              <a:r>
                <a:rPr lang="pl-PL" sz="1200" dirty="0">
                  <a:solidFill>
                    <a:schemeClr val="tx1">
                      <a:lumMod val="75000"/>
                      <a:lumOff val="25000"/>
                    </a:schemeClr>
                  </a:solidFill>
                  <a:latin typeface="Roboto Thin" charset="0"/>
                  <a:ea typeface="Roboto Thin" charset="0"/>
                  <a:cs typeface="Roboto Thin" charset="0"/>
                </a:rPr>
                <a:t>Niezależnie od tego, jak bardzo jesteś pewny trafności swych wyobrażeń na temat tego, co dzieje się “w środku” drugiej osoby, próbuj sprawdzić swe domysły i sądy.</a:t>
              </a:r>
            </a:p>
          </p:txBody>
        </p:sp>
        <p:sp>
          <p:nvSpPr>
            <p:cNvPr id="27" name="TextBox 13">
              <a:extLst>
                <a:ext uri="{FF2B5EF4-FFF2-40B4-BE49-F238E27FC236}">
                  <a16:creationId xmlns:a16="http://schemas.microsoft.com/office/drawing/2014/main" id="{517D547C-80A0-4F09-B3BA-1F998A103949}"/>
                </a:ext>
              </a:extLst>
            </p:cNvPr>
            <p:cNvSpPr txBox="1"/>
            <p:nvPr/>
          </p:nvSpPr>
          <p:spPr>
            <a:xfrm>
              <a:off x="360239" y="778777"/>
              <a:ext cx="3163243" cy="646331"/>
            </a:xfrm>
            <a:prstGeom prst="rect">
              <a:avLst/>
            </a:prstGeom>
            <a:noFill/>
          </p:spPr>
          <p:txBody>
            <a:bodyPr wrap="square" rtlCol="0">
              <a:spAutoFit/>
            </a:bodyPr>
            <a:lstStyle/>
            <a:p>
              <a:pPr algn="r"/>
              <a:r>
                <a:rPr lang="pl-PL" sz="1200" b="1" dirty="0">
                  <a:solidFill>
                    <a:schemeClr val="tx1">
                      <a:lumMod val="75000"/>
                      <a:lumOff val="25000"/>
                    </a:schemeClr>
                  </a:solidFill>
                  <a:latin typeface="Raleway" panose="020B0003030101060003" pitchFamily="34" charset="0"/>
                  <a:ea typeface="Nexa Bold" charset="0"/>
                  <a:cs typeface="Nexa Bold" charset="0"/>
                </a:rPr>
                <a:t>SKUP SIĘ NA TYM, CO MÓWIĄ I CO ROBIĄ INNI, STARAJ SIĘ ZROZUMIEĆ, CO WTEDY CZUJĄ</a:t>
              </a:r>
              <a:endParaRPr lang="en-US" sz="1200" b="1" dirty="0">
                <a:solidFill>
                  <a:schemeClr val="tx1">
                    <a:lumMod val="75000"/>
                    <a:lumOff val="25000"/>
                  </a:schemeClr>
                </a:solidFill>
                <a:latin typeface="Raleway" panose="020B0003030101060003" pitchFamily="34" charset="0"/>
                <a:ea typeface="Nexa Bold" charset="0"/>
                <a:cs typeface="Nexa Bold" charset="0"/>
              </a:endParaRPr>
            </a:p>
          </p:txBody>
        </p:sp>
      </p:grpSp>
      <p:grpSp>
        <p:nvGrpSpPr>
          <p:cNvPr id="28" name="Group 11">
            <a:extLst>
              <a:ext uri="{FF2B5EF4-FFF2-40B4-BE49-F238E27FC236}">
                <a16:creationId xmlns:a16="http://schemas.microsoft.com/office/drawing/2014/main" id="{75E1BA89-E65E-4F7B-A2AE-0ADFF44E8876}"/>
              </a:ext>
            </a:extLst>
          </p:cNvPr>
          <p:cNvGrpSpPr/>
          <p:nvPr/>
        </p:nvGrpSpPr>
        <p:grpSpPr>
          <a:xfrm>
            <a:off x="616978" y="2053558"/>
            <a:ext cx="3085913" cy="1304175"/>
            <a:chOff x="446246" y="938493"/>
            <a:chExt cx="3085913" cy="1304175"/>
          </a:xfrm>
        </p:grpSpPr>
        <p:sp>
          <p:nvSpPr>
            <p:cNvPr id="29" name="Rectangle 12">
              <a:extLst>
                <a:ext uri="{FF2B5EF4-FFF2-40B4-BE49-F238E27FC236}">
                  <a16:creationId xmlns:a16="http://schemas.microsoft.com/office/drawing/2014/main" id="{9F8DD669-51B9-45AA-9A54-01431D897801}"/>
                </a:ext>
              </a:extLst>
            </p:cNvPr>
            <p:cNvSpPr/>
            <p:nvPr/>
          </p:nvSpPr>
          <p:spPr>
            <a:xfrm>
              <a:off x="1183077" y="1411671"/>
              <a:ext cx="2342320" cy="830997"/>
            </a:xfrm>
            <a:prstGeom prst="rect">
              <a:avLst/>
            </a:prstGeom>
          </p:spPr>
          <p:txBody>
            <a:bodyPr wrap="square">
              <a:spAutoFit/>
            </a:bodyPr>
            <a:lstStyle/>
            <a:p>
              <a:pPr algn="r"/>
              <a:r>
                <a:rPr lang="pl-PL" sz="1200" dirty="0">
                  <a:solidFill>
                    <a:schemeClr val="tx1">
                      <a:lumMod val="75000"/>
                      <a:lumOff val="25000"/>
                    </a:schemeClr>
                  </a:solidFill>
                  <a:latin typeface="Roboto Thin" charset="0"/>
                  <a:ea typeface="Roboto Thin" charset="0"/>
                  <a:cs typeface="Roboto Thin" charset="0"/>
                </a:rPr>
                <a:t>Często, gdy pracujesz w zespole wyniki waszej pracy zależą od tego, na ile efektywnie się skomunikujecie</a:t>
              </a:r>
            </a:p>
          </p:txBody>
        </p:sp>
        <p:sp>
          <p:nvSpPr>
            <p:cNvPr id="30" name="TextBox 13">
              <a:extLst>
                <a:ext uri="{FF2B5EF4-FFF2-40B4-BE49-F238E27FC236}">
                  <a16:creationId xmlns:a16="http://schemas.microsoft.com/office/drawing/2014/main" id="{18E673CA-86A1-472A-BD72-4B8BD0334827}"/>
                </a:ext>
              </a:extLst>
            </p:cNvPr>
            <p:cNvSpPr txBox="1"/>
            <p:nvPr/>
          </p:nvSpPr>
          <p:spPr>
            <a:xfrm>
              <a:off x="446246" y="938493"/>
              <a:ext cx="3085913" cy="461665"/>
            </a:xfrm>
            <a:prstGeom prst="rect">
              <a:avLst/>
            </a:prstGeom>
            <a:noFill/>
          </p:spPr>
          <p:txBody>
            <a:bodyPr wrap="square" rtlCol="0">
              <a:spAutoFit/>
            </a:bodyPr>
            <a:lstStyle/>
            <a:p>
              <a:pPr algn="r"/>
              <a:r>
                <a:rPr lang="pl-PL" sz="1200" b="1" dirty="0">
                  <a:solidFill>
                    <a:schemeClr val="tx1">
                      <a:lumMod val="75000"/>
                      <a:lumOff val="25000"/>
                    </a:schemeClr>
                  </a:solidFill>
                  <a:latin typeface="Raleway" panose="020B0003030101060003" pitchFamily="34" charset="0"/>
                  <a:ea typeface="Nexa Bold" charset="0"/>
                  <a:cs typeface="Nexa Bold" charset="0"/>
                </a:rPr>
                <a:t>PRÓBUJ BYĆ OTWARTY/OTWARTA, GDY MÓWISZ I GDY SŁUCHASZ INNYCH</a:t>
              </a:r>
              <a:endParaRPr lang="en-US" sz="1200" b="1" dirty="0">
                <a:solidFill>
                  <a:schemeClr val="tx1">
                    <a:lumMod val="75000"/>
                    <a:lumOff val="25000"/>
                  </a:schemeClr>
                </a:solidFill>
                <a:latin typeface="Raleway" panose="020B0003030101060003" pitchFamily="34" charset="0"/>
                <a:ea typeface="Nexa Bold" charset="0"/>
                <a:cs typeface="Nexa Bold" charset="0"/>
              </a:endParaRPr>
            </a:p>
          </p:txBody>
        </p:sp>
      </p:grpSp>
      <p:grpSp>
        <p:nvGrpSpPr>
          <p:cNvPr id="44" name="Group 11">
            <a:extLst>
              <a:ext uri="{FF2B5EF4-FFF2-40B4-BE49-F238E27FC236}">
                <a16:creationId xmlns:a16="http://schemas.microsoft.com/office/drawing/2014/main" id="{92E0B503-D8EB-43A4-8412-E9ADE12DD721}"/>
              </a:ext>
            </a:extLst>
          </p:cNvPr>
          <p:cNvGrpSpPr/>
          <p:nvPr/>
        </p:nvGrpSpPr>
        <p:grpSpPr>
          <a:xfrm>
            <a:off x="8603864" y="4195268"/>
            <a:ext cx="3085913" cy="1292662"/>
            <a:chOff x="446246" y="938493"/>
            <a:chExt cx="3085913" cy="1292662"/>
          </a:xfrm>
        </p:grpSpPr>
        <p:sp>
          <p:nvSpPr>
            <p:cNvPr id="45" name="Rectangle 12">
              <a:extLst>
                <a:ext uri="{FF2B5EF4-FFF2-40B4-BE49-F238E27FC236}">
                  <a16:creationId xmlns:a16="http://schemas.microsoft.com/office/drawing/2014/main" id="{41BB124D-7955-4155-AA35-4F7DB87ECDA2}"/>
                </a:ext>
              </a:extLst>
            </p:cNvPr>
            <p:cNvSpPr/>
            <p:nvPr/>
          </p:nvSpPr>
          <p:spPr>
            <a:xfrm>
              <a:off x="446246" y="1400158"/>
              <a:ext cx="2747676" cy="830997"/>
            </a:xfrm>
            <a:prstGeom prst="rect">
              <a:avLst/>
            </a:prstGeom>
          </p:spPr>
          <p:txBody>
            <a:bodyPr wrap="square">
              <a:spAutoFit/>
            </a:bodyPr>
            <a:lstStyle/>
            <a:p>
              <a:r>
                <a:rPr lang="pl-PL" sz="1200" dirty="0">
                  <a:solidFill>
                    <a:schemeClr val="tx1">
                      <a:lumMod val="75000"/>
                      <a:lumOff val="25000"/>
                    </a:schemeClr>
                  </a:solidFill>
                  <a:latin typeface="Roboto Thin" charset="0"/>
                  <a:ea typeface="Roboto Thin" charset="0"/>
                  <a:cs typeface="Roboto Thin" charset="0"/>
                </a:rPr>
                <a:t>Nie zawsze wszyscy muszą się ze sobą zgadzać. Ważne, żebyście w zespole wiedzieli, jakie jest czyje zdanie i postarali się dojść do porozumienia</a:t>
              </a:r>
            </a:p>
          </p:txBody>
        </p:sp>
        <p:sp>
          <p:nvSpPr>
            <p:cNvPr id="48" name="TextBox 13">
              <a:extLst>
                <a:ext uri="{FF2B5EF4-FFF2-40B4-BE49-F238E27FC236}">
                  <a16:creationId xmlns:a16="http://schemas.microsoft.com/office/drawing/2014/main" id="{AC7AD114-1BA4-4B1E-A122-5A1F6E1F7DC2}"/>
                </a:ext>
              </a:extLst>
            </p:cNvPr>
            <p:cNvSpPr txBox="1"/>
            <p:nvPr/>
          </p:nvSpPr>
          <p:spPr>
            <a:xfrm>
              <a:off x="446246" y="938493"/>
              <a:ext cx="3085913" cy="461665"/>
            </a:xfrm>
            <a:prstGeom prst="rect">
              <a:avLst/>
            </a:prstGeom>
            <a:noFill/>
          </p:spPr>
          <p:txBody>
            <a:bodyPr wrap="square" rtlCol="0">
              <a:spAutoFit/>
            </a:bodyPr>
            <a:lstStyle/>
            <a:p>
              <a:r>
                <a:rPr lang="pl-PL" sz="1200" b="1" dirty="0">
                  <a:solidFill>
                    <a:schemeClr val="tx1">
                      <a:lumMod val="75000"/>
                      <a:lumOff val="25000"/>
                    </a:schemeClr>
                  </a:solidFill>
                  <a:latin typeface="Raleway" panose="020B0003030101060003" pitchFamily="34" charset="0"/>
                  <a:ea typeface="Nexa Bold" charset="0"/>
                  <a:cs typeface="Nexa Bold" charset="0"/>
                </a:rPr>
                <a:t>NIE ZMUSZAJ INNYCH DO PRZYZNANIA CI RACJI</a:t>
              </a:r>
              <a:endParaRPr lang="en-US" sz="1200" b="1" dirty="0">
                <a:solidFill>
                  <a:schemeClr val="tx1">
                    <a:lumMod val="75000"/>
                    <a:lumOff val="25000"/>
                  </a:schemeClr>
                </a:solidFill>
                <a:latin typeface="Raleway" panose="020B0003030101060003" pitchFamily="34" charset="0"/>
                <a:ea typeface="Nexa Bold" charset="0"/>
                <a:cs typeface="Nexa Bold" charset="0"/>
              </a:endParaRPr>
            </a:p>
          </p:txBody>
        </p:sp>
      </p:grpSp>
      <p:sp>
        <p:nvSpPr>
          <p:cNvPr id="2" name="Prostokąt 1">
            <a:extLst>
              <a:ext uri="{FF2B5EF4-FFF2-40B4-BE49-F238E27FC236}">
                <a16:creationId xmlns:a16="http://schemas.microsoft.com/office/drawing/2014/main" id="{5CA18BAD-A276-417C-A214-E036402EAC3C}"/>
              </a:ext>
            </a:extLst>
          </p:cNvPr>
          <p:cNvSpPr/>
          <p:nvPr/>
        </p:nvSpPr>
        <p:spPr>
          <a:xfrm>
            <a:off x="3886701" y="6209424"/>
            <a:ext cx="4568879" cy="369332"/>
          </a:xfrm>
          <a:prstGeom prst="rect">
            <a:avLst/>
          </a:prstGeom>
        </p:spPr>
        <p:txBody>
          <a:bodyPr wrap="none">
            <a:spAutoFit/>
          </a:bodyPr>
          <a:lstStyle/>
          <a:p>
            <a:r>
              <a:rPr lang="pl-PL" b="1" dirty="0">
                <a:solidFill>
                  <a:schemeClr val="tx1">
                    <a:lumMod val="75000"/>
                    <a:lumOff val="25000"/>
                  </a:schemeClr>
                </a:solidFill>
                <a:latin typeface="Raleway" panose="020B0003030101060003" pitchFamily="34" charset="0"/>
                <a:ea typeface="Nexa Bold" charset="0"/>
                <a:cs typeface="Nexa Bold" charset="0"/>
              </a:rPr>
              <a:t>KOMUNIKACJA W PRACY ZESPOŁOWEJ</a:t>
            </a:r>
            <a:endParaRPr lang="pl-PL" dirty="0"/>
          </a:p>
        </p:txBody>
      </p:sp>
    </p:spTree>
    <p:extLst>
      <p:ext uri="{BB962C8B-B14F-4D97-AF65-F5344CB8AC3E}">
        <p14:creationId xmlns:p14="http://schemas.microsoft.com/office/powerpoint/2010/main" val="151587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Obraz zawierający budynek, zewnętrzne, osoba&#10;&#10;Opis wygenerowany przy bardzo wysokim poziomie pewności">
            <a:extLst>
              <a:ext uri="{FF2B5EF4-FFF2-40B4-BE49-F238E27FC236}">
                <a16:creationId xmlns:a16="http://schemas.microsoft.com/office/drawing/2014/main" id="{057C3506-BCEA-494B-8497-3D84CD83662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0" y="0"/>
            <a:ext cx="12192000" cy="3429000"/>
          </a:xfrm>
        </p:spPr>
      </p:pic>
      <p:sp>
        <p:nvSpPr>
          <p:cNvPr id="6" name="Rectangle 5"/>
          <p:cNvSpPr/>
          <p:nvPr/>
        </p:nvSpPr>
        <p:spPr>
          <a:xfrm>
            <a:off x="794658" y="794658"/>
            <a:ext cx="10602685" cy="5268685"/>
          </a:xfrm>
          <a:prstGeom prst="rect">
            <a:avLst/>
          </a:prstGeom>
          <a:solidFill>
            <a:srgbClr val="37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94943" y="2339327"/>
            <a:ext cx="7802136" cy="707886"/>
          </a:xfrm>
          <a:prstGeom prst="rect">
            <a:avLst/>
          </a:prstGeom>
          <a:noFill/>
        </p:spPr>
        <p:txBody>
          <a:bodyPr wrap="none" rtlCol="0">
            <a:spAutoFit/>
          </a:bodyPr>
          <a:lstStyle/>
          <a:p>
            <a:pPr algn="ctr"/>
            <a:r>
              <a:rPr lang="pl-PL" sz="4000" b="1" dirty="0">
                <a:solidFill>
                  <a:schemeClr val="bg1"/>
                </a:solidFill>
                <a:latin typeface="Raleway" panose="020B0003030101060003" pitchFamily="34" charset="0"/>
                <a:ea typeface="Nexa Bold" charset="0"/>
                <a:cs typeface="Nexa Bold" charset="0"/>
              </a:rPr>
              <a:t>KOMUNIKACJA NIEWERBALNA</a:t>
            </a:r>
            <a:endParaRPr lang="en-US" sz="4000" b="1" dirty="0">
              <a:solidFill>
                <a:schemeClr val="bg1"/>
              </a:solidFill>
              <a:latin typeface="Raleway" panose="020B0003030101060003" pitchFamily="34" charset="0"/>
              <a:ea typeface="Nexa Bold" charset="0"/>
              <a:cs typeface="Nexa Bold" charset="0"/>
            </a:endParaRPr>
          </a:p>
        </p:txBody>
      </p:sp>
      <p:sp>
        <p:nvSpPr>
          <p:cNvPr id="8" name="TextBox 7"/>
          <p:cNvSpPr txBox="1"/>
          <p:nvPr/>
        </p:nvSpPr>
        <p:spPr>
          <a:xfrm>
            <a:off x="5497910" y="2077398"/>
            <a:ext cx="1196161" cy="276999"/>
          </a:xfrm>
          <a:prstGeom prst="rect">
            <a:avLst/>
          </a:prstGeom>
          <a:noFill/>
        </p:spPr>
        <p:txBody>
          <a:bodyPr wrap="none" rtlCol="0">
            <a:spAutoFit/>
          </a:bodyPr>
          <a:lstStyle/>
          <a:p>
            <a:pPr algn="ctr"/>
            <a:r>
              <a:rPr lang="pl-PL" sz="1200" spc="600" dirty="0">
                <a:solidFill>
                  <a:schemeClr val="bg1"/>
                </a:solidFill>
                <a:latin typeface="Roboto Thin" charset="0"/>
                <a:ea typeface="Roboto Thin" charset="0"/>
                <a:cs typeface="Roboto Thin" charset="0"/>
              </a:rPr>
              <a:t>WAŻNE!</a:t>
            </a:r>
            <a:endParaRPr lang="en-US" sz="1200" spc="600" dirty="0">
              <a:solidFill>
                <a:schemeClr val="bg1"/>
              </a:solidFill>
              <a:latin typeface="Roboto Thin" charset="0"/>
              <a:ea typeface="Roboto Thin" charset="0"/>
              <a:cs typeface="Roboto Thin" charset="0"/>
            </a:endParaRPr>
          </a:p>
        </p:txBody>
      </p:sp>
      <p:sp>
        <p:nvSpPr>
          <p:cNvPr id="9" name="Rectangle 8"/>
          <p:cNvSpPr/>
          <p:nvPr/>
        </p:nvSpPr>
        <p:spPr>
          <a:xfrm>
            <a:off x="2579237" y="3474767"/>
            <a:ext cx="7162800" cy="1815882"/>
          </a:xfrm>
          <a:prstGeom prst="rect">
            <a:avLst/>
          </a:prstGeom>
        </p:spPr>
        <p:txBody>
          <a:bodyPr wrap="square">
            <a:spAutoFit/>
          </a:bodyPr>
          <a:lstStyle/>
          <a:p>
            <a:pPr algn="ctr"/>
            <a:r>
              <a:rPr lang="pl-PL" sz="1600" dirty="0">
                <a:solidFill>
                  <a:schemeClr val="bg1"/>
                </a:solidFill>
                <a:latin typeface="Roboto Thin" charset="0"/>
                <a:ea typeface="Roboto Thin" charset="0"/>
                <a:cs typeface="Roboto Thin" charset="0"/>
              </a:rPr>
              <a:t>To tzw. język ciała. Mówi o nas więcej niż byśmy czasem chcieli. Często rozumiemy go zupełnie nieświadomie. Elementy komunikacji niewerbalnej to np. dystans fizyczny do osoby, z którą rozmawiamy, postawa ciała, sposób patrzenia lub niepatrzenia rozmówcy w oczy, wygląd zewnętrzny. Jest to także nasza mimika (czy się uśmiechamy, czy na naszej twarzy widnieje grymas). Może się zdarzyć, że nieświadomie kogoś do siebie zniechęcimy nieodpowiednią komunikacją niewerbalną.</a:t>
            </a:r>
          </a:p>
        </p:txBody>
      </p:sp>
      <p:cxnSp>
        <p:nvCxnSpPr>
          <p:cNvPr id="10" name="Straight Connector 9"/>
          <p:cNvCxnSpPr/>
          <p:nvPr/>
        </p:nvCxnSpPr>
        <p:spPr>
          <a:xfrm>
            <a:off x="5504554" y="3145049"/>
            <a:ext cx="1182855"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sp>
        <p:nvSpPr>
          <p:cNvPr id="11" name="Triangle 10"/>
          <p:cNvSpPr/>
          <p:nvPr/>
        </p:nvSpPr>
        <p:spPr>
          <a:xfrm rot="10800000">
            <a:off x="5657693" y="794658"/>
            <a:ext cx="876615" cy="291995"/>
          </a:xfrm>
          <a:prstGeom prst="triangle">
            <a:avLst/>
          </a:prstGeom>
          <a:solidFill>
            <a:srgbClr val="77C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930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Obraz zawierający osoba, kobieta, zewnętrzne&#10;&#10;Opis wygenerowany przy bardzo wysokim poziomie pewności">
            <a:extLst>
              <a:ext uri="{FF2B5EF4-FFF2-40B4-BE49-F238E27FC236}">
                <a16:creationId xmlns:a16="http://schemas.microsoft.com/office/drawing/2014/main" id="{4656C0A2-2C3D-4FA5-8838-98368BF85E3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5"/>
          <p:cNvSpPr/>
          <p:nvPr/>
        </p:nvSpPr>
        <p:spPr>
          <a:xfrm>
            <a:off x="794658" y="794658"/>
            <a:ext cx="10602685" cy="5268685"/>
          </a:xfrm>
          <a:prstGeom prst="rect">
            <a:avLst/>
          </a:prstGeom>
          <a:solidFill>
            <a:srgbClr val="37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18936" y="2339327"/>
            <a:ext cx="6954148" cy="707886"/>
          </a:xfrm>
          <a:prstGeom prst="rect">
            <a:avLst/>
          </a:prstGeom>
          <a:noFill/>
        </p:spPr>
        <p:txBody>
          <a:bodyPr wrap="none" rtlCol="0">
            <a:spAutoFit/>
          </a:bodyPr>
          <a:lstStyle/>
          <a:p>
            <a:pPr algn="ctr"/>
            <a:r>
              <a:rPr lang="pl-PL" sz="4000" b="1" dirty="0">
                <a:solidFill>
                  <a:schemeClr val="bg1"/>
                </a:solidFill>
                <a:latin typeface="Raleway" panose="020B0003030101060003" pitchFamily="34" charset="0"/>
                <a:ea typeface="Nexa Bold" charset="0"/>
                <a:cs typeface="Nexa Bold" charset="0"/>
              </a:rPr>
              <a:t>KOMUNIKACJA WERBALNA</a:t>
            </a:r>
            <a:endParaRPr lang="en-US" sz="4000" b="1" dirty="0">
              <a:solidFill>
                <a:schemeClr val="bg1"/>
              </a:solidFill>
              <a:latin typeface="Raleway" panose="020B0003030101060003" pitchFamily="34" charset="0"/>
              <a:ea typeface="Nexa Bold" charset="0"/>
              <a:cs typeface="Nexa Bold" charset="0"/>
            </a:endParaRPr>
          </a:p>
        </p:txBody>
      </p:sp>
      <p:sp>
        <p:nvSpPr>
          <p:cNvPr id="8" name="TextBox 7"/>
          <p:cNvSpPr txBox="1"/>
          <p:nvPr/>
        </p:nvSpPr>
        <p:spPr>
          <a:xfrm>
            <a:off x="5497910" y="2077398"/>
            <a:ext cx="1196161" cy="276999"/>
          </a:xfrm>
          <a:prstGeom prst="rect">
            <a:avLst/>
          </a:prstGeom>
          <a:noFill/>
        </p:spPr>
        <p:txBody>
          <a:bodyPr wrap="none" rtlCol="0">
            <a:spAutoFit/>
          </a:bodyPr>
          <a:lstStyle/>
          <a:p>
            <a:pPr algn="ctr"/>
            <a:r>
              <a:rPr lang="pl-PL" sz="1200" spc="600" dirty="0">
                <a:solidFill>
                  <a:schemeClr val="bg1"/>
                </a:solidFill>
                <a:latin typeface="Roboto Thin" charset="0"/>
                <a:ea typeface="Roboto Thin" charset="0"/>
                <a:cs typeface="Roboto Thin" charset="0"/>
              </a:rPr>
              <a:t>WAŻNE!</a:t>
            </a:r>
            <a:endParaRPr lang="en-US" sz="1200" spc="600" dirty="0">
              <a:solidFill>
                <a:schemeClr val="bg1"/>
              </a:solidFill>
              <a:latin typeface="Roboto Thin" charset="0"/>
              <a:ea typeface="Roboto Thin" charset="0"/>
              <a:cs typeface="Roboto Thin" charset="0"/>
            </a:endParaRPr>
          </a:p>
        </p:txBody>
      </p:sp>
      <p:sp>
        <p:nvSpPr>
          <p:cNvPr id="9" name="Rectangle 8"/>
          <p:cNvSpPr/>
          <p:nvPr/>
        </p:nvSpPr>
        <p:spPr>
          <a:xfrm>
            <a:off x="2579237" y="3474767"/>
            <a:ext cx="7162800" cy="1323439"/>
          </a:xfrm>
          <a:prstGeom prst="rect">
            <a:avLst/>
          </a:prstGeom>
        </p:spPr>
        <p:txBody>
          <a:bodyPr wrap="square">
            <a:spAutoFit/>
          </a:bodyPr>
          <a:lstStyle/>
          <a:p>
            <a:pPr algn="ctr"/>
            <a:r>
              <a:rPr lang="pl-PL" sz="1600" dirty="0">
                <a:solidFill>
                  <a:schemeClr val="bg1"/>
                </a:solidFill>
                <a:latin typeface="Roboto Thin" charset="0"/>
                <a:ea typeface="Roboto Thin" charset="0"/>
                <a:cs typeface="Roboto Thin" charset="0"/>
              </a:rPr>
              <a:t>Komunikacja werbalna polega na przekazywaniu informacji poprzez treść słów, które wypowiadamy i piszemy. Ten rodzaj komunikacji opiera się na mówieniu, słuchaniu, zadawaniu pytań. W ten sposób chcemy się </a:t>
            </a:r>
            <a:r>
              <a:rPr lang="pl-PL" sz="1600" dirty="0">
                <a:solidFill>
                  <a:schemeClr val="bg1"/>
                </a:solidFill>
                <a:latin typeface="Roboto REGULAR" panose="02000000000000000000" pitchFamily="2" charset="0"/>
                <a:ea typeface="Roboto REGULAR" panose="02000000000000000000" pitchFamily="2" charset="0"/>
                <a:cs typeface="Roboto Thin" charset="0"/>
              </a:rPr>
              <a:t>zrozumieć</a:t>
            </a:r>
            <a:r>
              <a:rPr lang="pl-PL" sz="1600" dirty="0">
                <a:solidFill>
                  <a:schemeClr val="bg1"/>
                </a:solidFill>
                <a:latin typeface="Roboto Thin" charset="0"/>
                <a:ea typeface="Roboto Thin" charset="0"/>
                <a:cs typeface="Roboto Thin" charset="0"/>
              </a:rPr>
              <a:t>. Ważne! W komunikacji werbalnej nie chodzi o to, aby coś powiedzieć, ale o to, aby </a:t>
            </a:r>
            <a:r>
              <a:rPr lang="pl-PL" sz="1600" dirty="0">
                <a:solidFill>
                  <a:schemeClr val="bg1"/>
                </a:solidFill>
                <a:latin typeface="Roboto REGULAR" panose="02000000000000000000" pitchFamily="2" charset="0"/>
                <a:ea typeface="Roboto REGULAR" panose="02000000000000000000" pitchFamily="2" charset="0"/>
                <a:cs typeface="Roboto Thin" charset="0"/>
              </a:rPr>
              <a:t>być wysłuchanym i wysłuchać.</a:t>
            </a:r>
          </a:p>
        </p:txBody>
      </p:sp>
      <p:cxnSp>
        <p:nvCxnSpPr>
          <p:cNvPr id="10" name="Straight Connector 9"/>
          <p:cNvCxnSpPr/>
          <p:nvPr/>
        </p:nvCxnSpPr>
        <p:spPr>
          <a:xfrm>
            <a:off x="5504554" y="3145049"/>
            <a:ext cx="1182855"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sp>
        <p:nvSpPr>
          <p:cNvPr id="11" name="Triangle 10"/>
          <p:cNvSpPr/>
          <p:nvPr/>
        </p:nvSpPr>
        <p:spPr>
          <a:xfrm rot="10800000">
            <a:off x="5657693" y="794658"/>
            <a:ext cx="876615" cy="291995"/>
          </a:xfrm>
          <a:prstGeom prst="triangle">
            <a:avLst/>
          </a:prstGeom>
          <a:solidFill>
            <a:srgbClr val="77C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076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Obraz zawierający budynek, ściana, osoba, zewnętrzne&#10;&#10;Opis wygenerowany przy bardzo wysokim poziomie pewności">
            <a:extLst>
              <a:ext uri="{FF2B5EF4-FFF2-40B4-BE49-F238E27FC236}">
                <a16:creationId xmlns:a16="http://schemas.microsoft.com/office/drawing/2014/main" id="{91285392-6436-4137-A4E2-1EC7D0E5B44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Rectangle 2"/>
          <p:cNvSpPr/>
          <p:nvPr/>
        </p:nvSpPr>
        <p:spPr>
          <a:xfrm>
            <a:off x="6096000" y="0"/>
            <a:ext cx="6096000" cy="6858000"/>
          </a:xfrm>
          <a:prstGeom prst="rect">
            <a:avLst/>
          </a:prstGeom>
          <a:solidFill>
            <a:srgbClr val="37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97089" y="1216160"/>
            <a:ext cx="2493822" cy="2743200"/>
          </a:xfrm>
          <a:prstGeom prst="rect">
            <a:avLst/>
          </a:prstGeom>
          <a:noFill/>
          <a:ln w="101600">
            <a:solidFill>
              <a:srgbClr val="77C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957531" y="3231948"/>
            <a:ext cx="2406428" cy="646331"/>
          </a:xfrm>
          <a:prstGeom prst="rect">
            <a:avLst/>
          </a:prstGeom>
          <a:noFill/>
        </p:spPr>
        <p:txBody>
          <a:bodyPr wrap="none" rtlCol="0">
            <a:spAutoFit/>
          </a:bodyPr>
          <a:lstStyle/>
          <a:p>
            <a:pPr algn="ctr"/>
            <a:r>
              <a:rPr lang="pl-PL" b="1" spc="300" dirty="0">
                <a:solidFill>
                  <a:schemeClr val="bg1"/>
                </a:solidFill>
                <a:latin typeface="Raleway" panose="020B0003030101060003" pitchFamily="34" charset="0"/>
                <a:ea typeface="Nexa Bold" charset="0"/>
                <a:cs typeface="Nexa Bold" charset="0"/>
              </a:rPr>
              <a:t>ZWRÓĆ UWAGĘ</a:t>
            </a:r>
          </a:p>
          <a:p>
            <a:pPr algn="ctr"/>
            <a:r>
              <a:rPr lang="pl-PL" b="1" spc="300" dirty="0">
                <a:solidFill>
                  <a:schemeClr val="bg1"/>
                </a:solidFill>
                <a:latin typeface="Raleway" panose="020B0003030101060003" pitchFamily="34" charset="0"/>
                <a:ea typeface="Nexa Bold" charset="0"/>
                <a:cs typeface="Nexa Bold" charset="0"/>
              </a:rPr>
              <a:t>JAK SŁUCHASZ</a:t>
            </a:r>
            <a:endParaRPr lang="en-US" b="1" spc="300" dirty="0">
              <a:solidFill>
                <a:schemeClr val="bg1"/>
              </a:solidFill>
              <a:latin typeface="Raleway" panose="020B0003030101060003" pitchFamily="34" charset="0"/>
              <a:ea typeface="Nexa Bold" charset="0"/>
              <a:cs typeface="Nexa Bold" charset="0"/>
            </a:endParaRPr>
          </a:p>
        </p:txBody>
      </p:sp>
      <p:cxnSp>
        <p:nvCxnSpPr>
          <p:cNvPr id="12" name="Straight Connector 11"/>
          <p:cNvCxnSpPr/>
          <p:nvPr/>
        </p:nvCxnSpPr>
        <p:spPr>
          <a:xfrm>
            <a:off x="8653375" y="4361180"/>
            <a:ext cx="981250"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526872" y="4626177"/>
            <a:ext cx="3234256" cy="1384995"/>
          </a:xfrm>
          <a:prstGeom prst="rect">
            <a:avLst/>
          </a:prstGeom>
        </p:spPr>
        <p:txBody>
          <a:bodyPr wrap="square">
            <a:spAutoFit/>
          </a:bodyPr>
          <a:lstStyle/>
          <a:p>
            <a:pPr algn="ctr"/>
            <a:r>
              <a:rPr lang="pl-PL" sz="1200" dirty="0">
                <a:solidFill>
                  <a:schemeClr val="bg1"/>
                </a:solidFill>
                <a:latin typeface="Roboto Thin" charset="0"/>
                <a:ea typeface="Roboto Thin" charset="0"/>
                <a:cs typeface="Roboto Thin" charset="0"/>
              </a:rPr>
              <a:t>Słuchaj uważnie, czyli: nie przerywaj i daj drugiej osobie skończyć zdanie., skup się na wypowiedzi swojego rozmówcy, dopytuj, zastanawiaj się nad tym, co słyszysz. To że słuchasz </a:t>
            </a:r>
            <a:r>
              <a:rPr lang="pl-PL" sz="1200" dirty="0" err="1">
                <a:solidFill>
                  <a:schemeClr val="bg1"/>
                </a:solidFill>
                <a:latin typeface="Roboto Thin" charset="0"/>
                <a:ea typeface="Roboto Thin" charset="0"/>
                <a:cs typeface="Roboto Thin" charset="0"/>
              </a:rPr>
              <a:t>nieprzerywając</a:t>
            </a:r>
            <a:r>
              <a:rPr lang="pl-PL" sz="1200" dirty="0">
                <a:solidFill>
                  <a:schemeClr val="bg1"/>
                </a:solidFill>
                <a:latin typeface="Roboto Thin" charset="0"/>
                <a:ea typeface="Roboto Thin" charset="0"/>
                <a:cs typeface="Roboto Thin" charset="0"/>
              </a:rPr>
              <a:t> nie oznacza, że się zgadzasz z drugą stroną. Znaczy, że wiesz, czym jest efektywna komunikacja.</a:t>
            </a:r>
            <a:endParaRPr lang="en-US" sz="1200" dirty="0">
              <a:solidFill>
                <a:schemeClr val="bg1"/>
              </a:solidFill>
              <a:latin typeface="Roboto Thin" charset="0"/>
              <a:ea typeface="Roboto Thin" charset="0"/>
              <a:cs typeface="Roboto Thin" charset="0"/>
            </a:endParaRPr>
          </a:p>
        </p:txBody>
      </p:sp>
      <p:sp>
        <p:nvSpPr>
          <p:cNvPr id="15" name="Rectangle 14"/>
          <p:cNvSpPr/>
          <p:nvPr/>
        </p:nvSpPr>
        <p:spPr>
          <a:xfrm>
            <a:off x="358346" y="358346"/>
            <a:ext cx="679622" cy="679622"/>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1621" y="3959360"/>
            <a:ext cx="1781257" cy="1107996"/>
          </a:xfrm>
          <a:prstGeom prst="rect">
            <a:avLst/>
          </a:prstGeom>
          <a:noFill/>
        </p:spPr>
        <p:txBody>
          <a:bodyPr wrap="none" rtlCol="0">
            <a:spAutoFit/>
          </a:bodyPr>
          <a:lstStyle/>
          <a:p>
            <a:r>
              <a:rPr lang="pl-PL" sz="6600" b="1" dirty="0">
                <a:solidFill>
                  <a:schemeClr val="tx1">
                    <a:lumMod val="75000"/>
                    <a:lumOff val="25000"/>
                  </a:schemeClr>
                </a:solidFill>
                <a:latin typeface="Roboto" charset="0"/>
                <a:ea typeface="Roboto" charset="0"/>
                <a:cs typeface="Roboto" charset="0"/>
              </a:rPr>
              <a:t>45</a:t>
            </a:r>
            <a:r>
              <a:rPr lang="en-US" sz="6600" b="1" dirty="0">
                <a:solidFill>
                  <a:schemeClr val="tx1">
                    <a:lumMod val="75000"/>
                    <a:lumOff val="25000"/>
                  </a:schemeClr>
                </a:solidFill>
                <a:latin typeface="Roboto" charset="0"/>
                <a:ea typeface="Roboto" charset="0"/>
                <a:cs typeface="Roboto" charset="0"/>
              </a:rPr>
              <a:t>%</a:t>
            </a:r>
          </a:p>
        </p:txBody>
      </p:sp>
      <p:sp>
        <p:nvSpPr>
          <p:cNvPr id="18" name="Rectangle 17"/>
          <p:cNvSpPr/>
          <p:nvPr/>
        </p:nvSpPr>
        <p:spPr>
          <a:xfrm>
            <a:off x="1081622" y="5067356"/>
            <a:ext cx="4204526" cy="461665"/>
          </a:xfrm>
          <a:prstGeom prst="rect">
            <a:avLst/>
          </a:prstGeom>
        </p:spPr>
        <p:txBody>
          <a:bodyPr wrap="square">
            <a:spAutoFit/>
          </a:bodyPr>
          <a:lstStyle/>
          <a:p>
            <a:r>
              <a:rPr lang="pl-PL" sz="1200" dirty="0">
                <a:solidFill>
                  <a:schemeClr val="tx1">
                    <a:lumMod val="75000"/>
                    <a:lumOff val="25000"/>
                  </a:schemeClr>
                </a:solidFill>
                <a:latin typeface="Roboto Thin" charset="0"/>
                <a:ea typeface="Roboto Thin" charset="0"/>
                <a:cs typeface="Roboto Thin" charset="0"/>
              </a:rPr>
              <a:t>Tyle czasu z naszej komunikacji z innymi przeznaczamy na słuchanie. Warto więc robić to dobrze i uważnie!</a:t>
            </a:r>
          </a:p>
        </p:txBody>
      </p:sp>
      <p:sp>
        <p:nvSpPr>
          <p:cNvPr id="14" name="Freeform 13"/>
          <p:cNvSpPr>
            <a:spLocks noChangeArrowheads="1"/>
          </p:cNvSpPr>
          <p:nvPr/>
        </p:nvSpPr>
        <p:spPr bwMode="auto">
          <a:xfrm>
            <a:off x="537406" y="501364"/>
            <a:ext cx="365154" cy="407098"/>
          </a:xfrm>
          <a:custGeom>
            <a:avLst/>
            <a:gdLst>
              <a:gd name="T0" fmla="*/ 6562 w 9250"/>
              <a:gd name="T1" fmla="*/ 813 h 10313"/>
              <a:gd name="T2" fmla="*/ 8874 w 9250"/>
              <a:gd name="T3" fmla="*/ 1313 h 10313"/>
              <a:gd name="T4" fmla="*/ 8874 w 9250"/>
              <a:gd name="T5" fmla="*/ 1531 h 10313"/>
              <a:gd name="T6" fmla="*/ 7593 w 9250"/>
              <a:gd name="T7" fmla="*/ 1406 h 10313"/>
              <a:gd name="T8" fmla="*/ 4999 w 9250"/>
              <a:gd name="T9" fmla="*/ 1781 h 10313"/>
              <a:gd name="T10" fmla="*/ 3938 w 9250"/>
              <a:gd name="T11" fmla="*/ 4438 h 10313"/>
              <a:gd name="T12" fmla="*/ 2406 w 9250"/>
              <a:gd name="T13" fmla="*/ 7624 h 10313"/>
              <a:gd name="T14" fmla="*/ 2000 w 9250"/>
              <a:gd name="T15" fmla="*/ 9187 h 10313"/>
              <a:gd name="T16" fmla="*/ 3219 w 9250"/>
              <a:gd name="T17" fmla="*/ 8280 h 10313"/>
              <a:gd name="T18" fmla="*/ 4375 w 9250"/>
              <a:gd name="T19" fmla="*/ 6562 h 10313"/>
              <a:gd name="T20" fmla="*/ 5030 w 9250"/>
              <a:gd name="T21" fmla="*/ 5468 h 10313"/>
              <a:gd name="T22" fmla="*/ 5280 w 9250"/>
              <a:gd name="T23" fmla="*/ 5343 h 10313"/>
              <a:gd name="T24" fmla="*/ 5030 w 9250"/>
              <a:gd name="T25" fmla="*/ 5999 h 10313"/>
              <a:gd name="T26" fmla="*/ 3313 w 9250"/>
              <a:gd name="T27" fmla="*/ 8749 h 10313"/>
              <a:gd name="T28" fmla="*/ 1813 w 9250"/>
              <a:gd name="T29" fmla="*/ 10312 h 10313"/>
              <a:gd name="T30" fmla="*/ 750 w 9250"/>
              <a:gd name="T31" fmla="*/ 9780 h 10313"/>
              <a:gd name="T32" fmla="*/ 0 w 9250"/>
              <a:gd name="T33" fmla="*/ 8968 h 10313"/>
              <a:gd name="T34" fmla="*/ 625 w 9250"/>
              <a:gd name="T35" fmla="*/ 7249 h 10313"/>
              <a:gd name="T36" fmla="*/ 1969 w 9250"/>
              <a:gd name="T37" fmla="*/ 4500 h 10313"/>
              <a:gd name="T38" fmla="*/ 3250 w 9250"/>
              <a:gd name="T39" fmla="*/ 1906 h 10313"/>
              <a:gd name="T40" fmla="*/ 1625 w 9250"/>
              <a:gd name="T41" fmla="*/ 1813 h 10313"/>
              <a:gd name="T42" fmla="*/ 969 w 9250"/>
              <a:gd name="T43" fmla="*/ 1188 h 10313"/>
              <a:gd name="T44" fmla="*/ 1063 w 9250"/>
              <a:gd name="T45" fmla="*/ 688 h 10313"/>
              <a:gd name="T46" fmla="*/ 1219 w 9250"/>
              <a:gd name="T47" fmla="*/ 563 h 10313"/>
              <a:gd name="T48" fmla="*/ 1437 w 9250"/>
              <a:gd name="T49" fmla="*/ 969 h 10313"/>
              <a:gd name="T50" fmla="*/ 2594 w 9250"/>
              <a:gd name="T51" fmla="*/ 1188 h 10313"/>
              <a:gd name="T52" fmla="*/ 3750 w 9250"/>
              <a:gd name="T53" fmla="*/ 594 h 10313"/>
              <a:gd name="T54" fmla="*/ 3656 w 9250"/>
              <a:gd name="T55" fmla="*/ 219 h 10313"/>
              <a:gd name="T56" fmla="*/ 3625 w 9250"/>
              <a:gd name="T57" fmla="*/ 31 h 10313"/>
              <a:gd name="T58" fmla="*/ 4250 w 9250"/>
              <a:gd name="T59" fmla="*/ 62 h 10313"/>
              <a:gd name="T60" fmla="*/ 4780 w 9250"/>
              <a:gd name="T61" fmla="*/ 531 h 10313"/>
              <a:gd name="T62" fmla="*/ 5124 w 9250"/>
              <a:gd name="T63" fmla="*/ 938 h 10313"/>
              <a:gd name="T64" fmla="*/ 5999 w 9250"/>
              <a:gd name="T65" fmla="*/ 844 h 10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50" h="10313">
                <a:moveTo>
                  <a:pt x="6562" y="813"/>
                </a:moveTo>
                <a:lnTo>
                  <a:pt x="6562" y="813"/>
                </a:lnTo>
                <a:cubicBezTo>
                  <a:pt x="7062" y="813"/>
                  <a:pt x="7530" y="875"/>
                  <a:pt x="7937" y="969"/>
                </a:cubicBezTo>
                <a:cubicBezTo>
                  <a:pt x="8312" y="1094"/>
                  <a:pt x="8624" y="1188"/>
                  <a:pt x="8874" y="1313"/>
                </a:cubicBezTo>
                <a:cubicBezTo>
                  <a:pt x="9093" y="1438"/>
                  <a:pt x="9218" y="1531"/>
                  <a:pt x="9218" y="1594"/>
                </a:cubicBezTo>
                <a:cubicBezTo>
                  <a:pt x="9249" y="1656"/>
                  <a:pt x="9124" y="1625"/>
                  <a:pt x="8874" y="1531"/>
                </a:cubicBezTo>
                <a:cubicBezTo>
                  <a:pt x="8655" y="1438"/>
                  <a:pt x="8437" y="1375"/>
                  <a:pt x="8249" y="1375"/>
                </a:cubicBezTo>
                <a:cubicBezTo>
                  <a:pt x="8062" y="1375"/>
                  <a:pt x="7843" y="1375"/>
                  <a:pt x="7593" y="1406"/>
                </a:cubicBezTo>
                <a:cubicBezTo>
                  <a:pt x="7312" y="1469"/>
                  <a:pt x="6999" y="1500"/>
                  <a:pt x="6593" y="1594"/>
                </a:cubicBezTo>
                <a:cubicBezTo>
                  <a:pt x="6187" y="1656"/>
                  <a:pt x="5655" y="1719"/>
                  <a:pt x="4999" y="1781"/>
                </a:cubicBezTo>
                <a:cubicBezTo>
                  <a:pt x="4968" y="2063"/>
                  <a:pt x="4843" y="2438"/>
                  <a:pt x="4624" y="2906"/>
                </a:cubicBezTo>
                <a:cubicBezTo>
                  <a:pt x="4438" y="3375"/>
                  <a:pt x="4188" y="3875"/>
                  <a:pt x="3938" y="4438"/>
                </a:cubicBezTo>
                <a:cubicBezTo>
                  <a:pt x="3656" y="4969"/>
                  <a:pt x="3406" y="5530"/>
                  <a:pt x="3125" y="6093"/>
                </a:cubicBezTo>
                <a:cubicBezTo>
                  <a:pt x="2844" y="6655"/>
                  <a:pt x="2594" y="7155"/>
                  <a:pt x="2406" y="7624"/>
                </a:cubicBezTo>
                <a:cubicBezTo>
                  <a:pt x="2188" y="8093"/>
                  <a:pt x="2031" y="8468"/>
                  <a:pt x="1938" y="8749"/>
                </a:cubicBezTo>
                <a:cubicBezTo>
                  <a:pt x="1875" y="9030"/>
                  <a:pt x="1875" y="9187"/>
                  <a:pt x="2000" y="9187"/>
                </a:cubicBezTo>
                <a:cubicBezTo>
                  <a:pt x="2188" y="9187"/>
                  <a:pt x="2375" y="9093"/>
                  <a:pt x="2594" y="8937"/>
                </a:cubicBezTo>
                <a:cubicBezTo>
                  <a:pt x="2781" y="8749"/>
                  <a:pt x="3000" y="8562"/>
                  <a:pt x="3219" y="8280"/>
                </a:cubicBezTo>
                <a:cubicBezTo>
                  <a:pt x="3406" y="8030"/>
                  <a:pt x="3625" y="7749"/>
                  <a:pt x="3844" y="7437"/>
                </a:cubicBezTo>
                <a:cubicBezTo>
                  <a:pt x="4031" y="7124"/>
                  <a:pt x="4219" y="6843"/>
                  <a:pt x="4375" y="6562"/>
                </a:cubicBezTo>
                <a:cubicBezTo>
                  <a:pt x="4563" y="6280"/>
                  <a:pt x="4687" y="6062"/>
                  <a:pt x="4811" y="5843"/>
                </a:cubicBezTo>
                <a:cubicBezTo>
                  <a:pt x="4905" y="5655"/>
                  <a:pt x="4999" y="5530"/>
                  <a:pt x="5030" y="5468"/>
                </a:cubicBezTo>
                <a:cubicBezTo>
                  <a:pt x="5062" y="5437"/>
                  <a:pt x="5124" y="5374"/>
                  <a:pt x="5155" y="5343"/>
                </a:cubicBezTo>
                <a:cubicBezTo>
                  <a:pt x="5218" y="5343"/>
                  <a:pt x="5249" y="5343"/>
                  <a:pt x="5280" y="5343"/>
                </a:cubicBezTo>
                <a:cubicBezTo>
                  <a:pt x="5312" y="5374"/>
                  <a:pt x="5312" y="5437"/>
                  <a:pt x="5280" y="5562"/>
                </a:cubicBezTo>
                <a:cubicBezTo>
                  <a:pt x="5218" y="5655"/>
                  <a:pt x="5155" y="5812"/>
                  <a:pt x="5030" y="5999"/>
                </a:cubicBezTo>
                <a:cubicBezTo>
                  <a:pt x="4749" y="6405"/>
                  <a:pt x="4469" y="6843"/>
                  <a:pt x="4188" y="7343"/>
                </a:cubicBezTo>
                <a:cubicBezTo>
                  <a:pt x="3906" y="7843"/>
                  <a:pt x="3594" y="8312"/>
                  <a:pt x="3313" y="8749"/>
                </a:cubicBezTo>
                <a:cubicBezTo>
                  <a:pt x="3031" y="9187"/>
                  <a:pt x="2750" y="9562"/>
                  <a:pt x="2500" y="9874"/>
                </a:cubicBezTo>
                <a:cubicBezTo>
                  <a:pt x="2250" y="10155"/>
                  <a:pt x="2000" y="10312"/>
                  <a:pt x="1813" y="10312"/>
                </a:cubicBezTo>
                <a:cubicBezTo>
                  <a:pt x="1719" y="10312"/>
                  <a:pt x="1562" y="10249"/>
                  <a:pt x="1344" y="10155"/>
                </a:cubicBezTo>
                <a:cubicBezTo>
                  <a:pt x="1156" y="10030"/>
                  <a:pt x="938" y="9905"/>
                  <a:pt x="750" y="9780"/>
                </a:cubicBezTo>
                <a:cubicBezTo>
                  <a:pt x="563" y="9624"/>
                  <a:pt x="375" y="9499"/>
                  <a:pt x="219" y="9343"/>
                </a:cubicBezTo>
                <a:cubicBezTo>
                  <a:pt x="94" y="9187"/>
                  <a:pt x="0" y="9062"/>
                  <a:pt x="0" y="8968"/>
                </a:cubicBezTo>
                <a:cubicBezTo>
                  <a:pt x="0" y="8843"/>
                  <a:pt x="63" y="8624"/>
                  <a:pt x="188" y="8312"/>
                </a:cubicBezTo>
                <a:cubicBezTo>
                  <a:pt x="281" y="7999"/>
                  <a:pt x="438" y="7655"/>
                  <a:pt x="625" y="7249"/>
                </a:cubicBezTo>
                <a:cubicBezTo>
                  <a:pt x="813" y="6843"/>
                  <a:pt x="1031" y="6405"/>
                  <a:pt x="1250" y="5937"/>
                </a:cubicBezTo>
                <a:cubicBezTo>
                  <a:pt x="1469" y="5468"/>
                  <a:pt x="1719" y="5000"/>
                  <a:pt x="1969" y="4500"/>
                </a:cubicBezTo>
                <a:cubicBezTo>
                  <a:pt x="2219" y="4031"/>
                  <a:pt x="2438" y="3563"/>
                  <a:pt x="2656" y="3125"/>
                </a:cubicBezTo>
                <a:cubicBezTo>
                  <a:pt x="2875" y="2688"/>
                  <a:pt x="3094" y="2281"/>
                  <a:pt x="3250" y="1906"/>
                </a:cubicBezTo>
                <a:cubicBezTo>
                  <a:pt x="2875" y="1938"/>
                  <a:pt x="2531" y="1938"/>
                  <a:pt x="2250" y="1938"/>
                </a:cubicBezTo>
                <a:cubicBezTo>
                  <a:pt x="1969" y="1906"/>
                  <a:pt x="1750" y="1875"/>
                  <a:pt x="1625" y="1813"/>
                </a:cubicBezTo>
                <a:cubicBezTo>
                  <a:pt x="1406" y="1750"/>
                  <a:pt x="1250" y="1625"/>
                  <a:pt x="1156" y="1531"/>
                </a:cubicBezTo>
                <a:cubicBezTo>
                  <a:pt x="1063" y="1406"/>
                  <a:pt x="1000" y="1313"/>
                  <a:pt x="969" y="1188"/>
                </a:cubicBezTo>
                <a:cubicBezTo>
                  <a:pt x="969" y="1094"/>
                  <a:pt x="969" y="1000"/>
                  <a:pt x="969" y="906"/>
                </a:cubicBezTo>
                <a:cubicBezTo>
                  <a:pt x="1000" y="844"/>
                  <a:pt x="1031" y="750"/>
                  <a:pt x="1063" y="688"/>
                </a:cubicBezTo>
                <a:cubicBezTo>
                  <a:pt x="1063" y="656"/>
                  <a:pt x="1094" y="625"/>
                  <a:pt x="1125" y="594"/>
                </a:cubicBezTo>
                <a:cubicBezTo>
                  <a:pt x="1156" y="594"/>
                  <a:pt x="1188" y="563"/>
                  <a:pt x="1219" y="563"/>
                </a:cubicBezTo>
                <a:cubicBezTo>
                  <a:pt x="1281" y="563"/>
                  <a:pt x="1313" y="563"/>
                  <a:pt x="1375" y="563"/>
                </a:cubicBezTo>
                <a:cubicBezTo>
                  <a:pt x="1313" y="750"/>
                  <a:pt x="1344" y="875"/>
                  <a:pt x="1437" y="969"/>
                </a:cubicBezTo>
                <a:cubicBezTo>
                  <a:pt x="1531" y="1063"/>
                  <a:pt x="1656" y="1125"/>
                  <a:pt x="1875" y="1156"/>
                </a:cubicBezTo>
                <a:cubicBezTo>
                  <a:pt x="2063" y="1188"/>
                  <a:pt x="2313" y="1219"/>
                  <a:pt x="2594" y="1188"/>
                </a:cubicBezTo>
                <a:cubicBezTo>
                  <a:pt x="2906" y="1188"/>
                  <a:pt x="3219" y="1156"/>
                  <a:pt x="3594" y="1125"/>
                </a:cubicBezTo>
                <a:cubicBezTo>
                  <a:pt x="3719" y="844"/>
                  <a:pt x="3750" y="688"/>
                  <a:pt x="3750" y="594"/>
                </a:cubicBezTo>
                <a:cubicBezTo>
                  <a:pt x="3750" y="500"/>
                  <a:pt x="3750" y="438"/>
                  <a:pt x="3719" y="375"/>
                </a:cubicBezTo>
                <a:cubicBezTo>
                  <a:pt x="3719" y="313"/>
                  <a:pt x="3688" y="250"/>
                  <a:pt x="3656" y="219"/>
                </a:cubicBezTo>
                <a:cubicBezTo>
                  <a:pt x="3625" y="156"/>
                  <a:pt x="3594" y="125"/>
                  <a:pt x="3563" y="94"/>
                </a:cubicBezTo>
                <a:cubicBezTo>
                  <a:pt x="3500" y="62"/>
                  <a:pt x="3531" y="31"/>
                  <a:pt x="3625" y="31"/>
                </a:cubicBezTo>
                <a:cubicBezTo>
                  <a:pt x="3719" y="0"/>
                  <a:pt x="3844" y="0"/>
                  <a:pt x="4000" y="0"/>
                </a:cubicBezTo>
                <a:cubicBezTo>
                  <a:pt x="4063" y="0"/>
                  <a:pt x="4156" y="31"/>
                  <a:pt x="4250" y="62"/>
                </a:cubicBezTo>
                <a:cubicBezTo>
                  <a:pt x="4344" y="94"/>
                  <a:pt x="4438" y="156"/>
                  <a:pt x="4531" y="219"/>
                </a:cubicBezTo>
                <a:cubicBezTo>
                  <a:pt x="4624" y="313"/>
                  <a:pt x="4687" y="406"/>
                  <a:pt x="4780" y="531"/>
                </a:cubicBezTo>
                <a:cubicBezTo>
                  <a:pt x="4874" y="625"/>
                  <a:pt x="4936" y="781"/>
                  <a:pt x="4999" y="969"/>
                </a:cubicBezTo>
                <a:cubicBezTo>
                  <a:pt x="4999" y="969"/>
                  <a:pt x="5062" y="969"/>
                  <a:pt x="5124" y="938"/>
                </a:cubicBezTo>
                <a:cubicBezTo>
                  <a:pt x="5218" y="938"/>
                  <a:pt x="5343" y="906"/>
                  <a:pt x="5499" y="906"/>
                </a:cubicBezTo>
                <a:cubicBezTo>
                  <a:pt x="5655" y="875"/>
                  <a:pt x="5812" y="844"/>
                  <a:pt x="5999" y="844"/>
                </a:cubicBezTo>
                <a:cubicBezTo>
                  <a:pt x="6187" y="813"/>
                  <a:pt x="6374" y="813"/>
                  <a:pt x="6562" y="813"/>
                </a:cubicBezTo>
              </a:path>
            </a:pathLst>
          </a:custGeom>
          <a:solidFill>
            <a:schemeClr val="bg1"/>
          </a:solidFill>
          <a:ln>
            <a:noFill/>
          </a:ln>
          <a:effectLst/>
        </p:spPr>
        <p:txBody>
          <a:bodyPr wrap="none" anchor="ctr"/>
          <a:lstStyle/>
          <a:p>
            <a:endParaRPr lang="en-US"/>
          </a:p>
        </p:txBody>
      </p:sp>
      <p:sp>
        <p:nvSpPr>
          <p:cNvPr id="19" name="Rectangle 31">
            <a:extLst>
              <a:ext uri="{FF2B5EF4-FFF2-40B4-BE49-F238E27FC236}">
                <a16:creationId xmlns:a16="http://schemas.microsoft.com/office/drawing/2014/main" id="{03DF8E67-A959-4A35-96D6-2143B8B101F7}"/>
              </a:ext>
            </a:extLst>
          </p:cNvPr>
          <p:cNvSpPr/>
          <p:nvPr/>
        </p:nvSpPr>
        <p:spPr>
          <a:xfrm>
            <a:off x="1" y="358346"/>
            <a:ext cx="1498608" cy="6796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Obraz 19" descr="Obraz zawierający tekst&#10;&#10;Opis wygenerowany przy wysokim poziomie pewności">
            <a:extLst>
              <a:ext uri="{FF2B5EF4-FFF2-40B4-BE49-F238E27FC236}">
                <a16:creationId xmlns:a16="http://schemas.microsoft.com/office/drawing/2014/main" id="{88E3725C-B5DB-4615-BED5-1EF6B627F1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296" y="458829"/>
            <a:ext cx="989434" cy="455203"/>
          </a:xfrm>
          <a:prstGeom prst="rect">
            <a:avLst/>
          </a:prstGeom>
        </p:spPr>
      </p:pic>
      <p:pic>
        <p:nvPicPr>
          <p:cNvPr id="21" name="Obraz 20" descr="Obraz zawierający grafika wektorowa&#10;&#10;Opis wygenerowany przy wysokim poziomie pewności">
            <a:extLst>
              <a:ext uri="{FF2B5EF4-FFF2-40B4-BE49-F238E27FC236}">
                <a16:creationId xmlns:a16="http://schemas.microsoft.com/office/drawing/2014/main" id="{293C7507-2C19-480E-80C7-31AA12534F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3711" y="490599"/>
            <a:ext cx="1222814" cy="431234"/>
          </a:xfrm>
          <a:prstGeom prst="rect">
            <a:avLst/>
          </a:prstGeom>
        </p:spPr>
      </p:pic>
      <p:pic>
        <p:nvPicPr>
          <p:cNvPr id="23" name="Obraz 22">
            <a:extLst>
              <a:ext uri="{FF2B5EF4-FFF2-40B4-BE49-F238E27FC236}">
                <a16:creationId xmlns:a16="http://schemas.microsoft.com/office/drawing/2014/main" id="{7C8EFD42-55B1-47D0-AC74-E145D12EF16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7071" y="481720"/>
            <a:ext cx="1179261" cy="462969"/>
          </a:xfrm>
          <a:prstGeom prst="rect">
            <a:avLst/>
          </a:prstGeom>
        </p:spPr>
      </p:pic>
      <p:pic>
        <p:nvPicPr>
          <p:cNvPr id="24" name="Obraz 23">
            <a:extLst>
              <a:ext uri="{FF2B5EF4-FFF2-40B4-BE49-F238E27FC236}">
                <a16:creationId xmlns:a16="http://schemas.microsoft.com/office/drawing/2014/main" id="{05DA1A57-B73D-4FC4-9454-0B13C36416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6050" y="501364"/>
            <a:ext cx="1009133" cy="367833"/>
          </a:xfrm>
          <a:prstGeom prst="rect">
            <a:avLst/>
          </a:prstGeom>
        </p:spPr>
      </p:pic>
    </p:spTree>
    <p:extLst>
      <p:ext uri="{BB962C8B-B14F-4D97-AF65-F5344CB8AC3E}">
        <p14:creationId xmlns:p14="http://schemas.microsoft.com/office/powerpoint/2010/main" val="952602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Obraz zawierający osoba, leżące, trawa, młode&#10;&#10;Opis wygenerowany przy bardzo wysokim poziomie pewności">
            <a:extLst>
              <a:ext uri="{FF2B5EF4-FFF2-40B4-BE49-F238E27FC236}">
                <a16:creationId xmlns:a16="http://schemas.microsoft.com/office/drawing/2014/main" id="{57CC558F-9437-40DE-9F24-6F852EC6710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5"/>
          <p:cNvSpPr/>
          <p:nvPr/>
        </p:nvSpPr>
        <p:spPr>
          <a:xfrm>
            <a:off x="794658" y="794658"/>
            <a:ext cx="10602685" cy="5268685"/>
          </a:xfrm>
          <a:prstGeom prst="rect">
            <a:avLst/>
          </a:prstGeom>
          <a:solidFill>
            <a:srgbClr val="37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7207" y="2339327"/>
            <a:ext cx="6237605" cy="707886"/>
          </a:xfrm>
          <a:prstGeom prst="rect">
            <a:avLst/>
          </a:prstGeom>
          <a:noFill/>
        </p:spPr>
        <p:txBody>
          <a:bodyPr wrap="none" rtlCol="0">
            <a:spAutoFit/>
          </a:bodyPr>
          <a:lstStyle/>
          <a:p>
            <a:pPr algn="ctr"/>
            <a:r>
              <a:rPr lang="pl-PL" sz="4000" b="1" dirty="0">
                <a:solidFill>
                  <a:schemeClr val="bg1"/>
                </a:solidFill>
                <a:latin typeface="Raleway" panose="020B0003030101060003" pitchFamily="34" charset="0"/>
                <a:ea typeface="Nexa Bold" charset="0"/>
                <a:cs typeface="Nexa Bold" charset="0"/>
              </a:rPr>
              <a:t>INFORMACJA ZWROTNA</a:t>
            </a:r>
            <a:endParaRPr lang="en-US" sz="4000" b="1" dirty="0">
              <a:solidFill>
                <a:schemeClr val="bg1"/>
              </a:solidFill>
              <a:latin typeface="Raleway" panose="020B0003030101060003" pitchFamily="34" charset="0"/>
              <a:ea typeface="Nexa Bold" charset="0"/>
              <a:cs typeface="Nexa Bold" charset="0"/>
            </a:endParaRPr>
          </a:p>
        </p:txBody>
      </p:sp>
      <p:sp>
        <p:nvSpPr>
          <p:cNvPr id="8" name="TextBox 7"/>
          <p:cNvSpPr txBox="1"/>
          <p:nvPr/>
        </p:nvSpPr>
        <p:spPr>
          <a:xfrm>
            <a:off x="5005792" y="2077398"/>
            <a:ext cx="2180405" cy="276999"/>
          </a:xfrm>
          <a:prstGeom prst="rect">
            <a:avLst/>
          </a:prstGeom>
          <a:noFill/>
        </p:spPr>
        <p:txBody>
          <a:bodyPr wrap="none" rtlCol="0">
            <a:spAutoFit/>
          </a:bodyPr>
          <a:lstStyle/>
          <a:p>
            <a:pPr algn="ctr"/>
            <a:r>
              <a:rPr lang="pl-PL" sz="1200" spc="600" dirty="0">
                <a:solidFill>
                  <a:schemeClr val="bg1"/>
                </a:solidFill>
                <a:latin typeface="Roboto Thin" charset="0"/>
                <a:ea typeface="Roboto Thin" charset="0"/>
                <a:cs typeface="Roboto Thin" charset="0"/>
              </a:rPr>
              <a:t>NOWE POJĘCIE</a:t>
            </a:r>
            <a:endParaRPr lang="en-US" sz="1200" spc="600" dirty="0">
              <a:solidFill>
                <a:schemeClr val="bg1"/>
              </a:solidFill>
              <a:latin typeface="Roboto Thin" charset="0"/>
              <a:ea typeface="Roboto Thin" charset="0"/>
              <a:cs typeface="Roboto Thin" charset="0"/>
            </a:endParaRPr>
          </a:p>
        </p:txBody>
      </p:sp>
      <p:sp>
        <p:nvSpPr>
          <p:cNvPr id="9" name="Rectangle 8"/>
          <p:cNvSpPr/>
          <p:nvPr/>
        </p:nvSpPr>
        <p:spPr>
          <a:xfrm>
            <a:off x="2579237" y="3474767"/>
            <a:ext cx="7162800" cy="1077218"/>
          </a:xfrm>
          <a:prstGeom prst="rect">
            <a:avLst/>
          </a:prstGeom>
        </p:spPr>
        <p:txBody>
          <a:bodyPr wrap="square">
            <a:spAutoFit/>
          </a:bodyPr>
          <a:lstStyle/>
          <a:p>
            <a:pPr algn="ctr"/>
            <a:r>
              <a:rPr lang="pl-PL" sz="1600" dirty="0">
                <a:solidFill>
                  <a:schemeClr val="bg1"/>
                </a:solidFill>
                <a:latin typeface="Roboto Thin" charset="0"/>
                <a:ea typeface="Roboto Thin" charset="0"/>
                <a:cs typeface="Roboto Thin" charset="0"/>
              </a:rPr>
              <a:t>Jest to komunikat o tym, jak zachowanie drugiej osoby wpływa na nas. Jest to mówienie o swoich reakcjach, odczuciach, myślach i doświadczeniach w relacji do danej osoby. Skup się na korzyści, jaką informacja zwrotna może dać odbiorcy, a nie korzyści, jaką „wyrzucenie” jej z siebie da tobie.</a:t>
            </a:r>
          </a:p>
        </p:txBody>
      </p:sp>
      <p:cxnSp>
        <p:nvCxnSpPr>
          <p:cNvPr id="10" name="Straight Connector 9"/>
          <p:cNvCxnSpPr/>
          <p:nvPr/>
        </p:nvCxnSpPr>
        <p:spPr>
          <a:xfrm>
            <a:off x="5504554" y="3145049"/>
            <a:ext cx="1182855"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sp>
        <p:nvSpPr>
          <p:cNvPr id="11" name="Triangle 10"/>
          <p:cNvSpPr/>
          <p:nvPr/>
        </p:nvSpPr>
        <p:spPr>
          <a:xfrm rot="10800000">
            <a:off x="5657693" y="794658"/>
            <a:ext cx="876615" cy="291995"/>
          </a:xfrm>
          <a:prstGeom prst="triangle">
            <a:avLst/>
          </a:prstGeom>
          <a:solidFill>
            <a:srgbClr val="77C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37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333B"/>
        </a:solidFill>
        <a:effectLst/>
      </p:bgPr>
    </p:bg>
    <p:spTree>
      <p:nvGrpSpPr>
        <p:cNvPr id="1" name=""/>
        <p:cNvGrpSpPr/>
        <p:nvPr/>
      </p:nvGrpSpPr>
      <p:grpSpPr>
        <a:xfrm>
          <a:off x="0" y="0"/>
          <a:ext cx="0" cy="0"/>
          <a:chOff x="0" y="0"/>
          <a:chExt cx="0" cy="0"/>
        </a:xfrm>
      </p:grpSpPr>
      <p:pic>
        <p:nvPicPr>
          <p:cNvPr id="5" name="Symbol zastępczy obrazu 4" descr="Obraz zawierający osoba, budynek, zewnętrzne, stojące&#10;&#10;Opis wygenerowany przy bardzo wysokim poziomie pewności">
            <a:extLst>
              <a:ext uri="{FF2B5EF4-FFF2-40B4-BE49-F238E27FC236}">
                <a16:creationId xmlns:a16="http://schemas.microsoft.com/office/drawing/2014/main" id="{951E004D-3C09-4EDF-9461-EE9207DA5B9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0" name="Rectangle 69"/>
          <p:cNvSpPr/>
          <p:nvPr/>
        </p:nvSpPr>
        <p:spPr>
          <a:xfrm>
            <a:off x="1736038" y="1213475"/>
            <a:ext cx="1887398" cy="1637969"/>
          </a:xfrm>
          <a:prstGeom prst="rect">
            <a:avLst/>
          </a:prstGeom>
          <a:noFill/>
          <a:ln w="1143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20788" y="6301947"/>
            <a:ext cx="1962397" cy="246221"/>
          </a:xfrm>
          <a:prstGeom prst="rect">
            <a:avLst/>
          </a:prstGeom>
          <a:noFill/>
        </p:spPr>
        <p:txBody>
          <a:bodyPr wrap="none" rtlCol="0">
            <a:spAutoFit/>
          </a:bodyPr>
          <a:lstStyle/>
          <a:p>
            <a:pPr algn="r"/>
            <a:r>
              <a:rPr lang="pl-PL" sz="1000" dirty="0">
                <a:solidFill>
                  <a:schemeClr val="bg1"/>
                </a:solidFill>
                <a:latin typeface="Roboto Medium" charset="0"/>
                <a:ea typeface="Roboto Medium" charset="0"/>
                <a:cs typeface="Roboto Thin" charset="0"/>
              </a:rPr>
              <a:t>WWW.MYSLEPOZYTYWNIE.PL</a:t>
            </a:r>
            <a:endParaRPr lang="en-US" sz="1000" dirty="0">
              <a:solidFill>
                <a:schemeClr val="bg1"/>
              </a:solidFill>
              <a:latin typeface="Roboto Thin" charset="0"/>
              <a:ea typeface="Roboto Thin" charset="0"/>
              <a:cs typeface="Roboto Thin" charset="0"/>
            </a:endParaRPr>
          </a:p>
        </p:txBody>
      </p:sp>
      <p:sp>
        <p:nvSpPr>
          <p:cNvPr id="8" name="Rectangle 7"/>
          <p:cNvSpPr/>
          <p:nvPr/>
        </p:nvSpPr>
        <p:spPr>
          <a:xfrm>
            <a:off x="3472542" y="792016"/>
            <a:ext cx="7881257"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95550" y="1493850"/>
            <a:ext cx="2956964" cy="1077218"/>
          </a:xfrm>
          <a:prstGeom prst="rect">
            <a:avLst/>
          </a:prstGeom>
          <a:noFill/>
        </p:spPr>
        <p:txBody>
          <a:bodyPr wrap="none" rtlCol="0">
            <a:spAutoFit/>
          </a:bodyPr>
          <a:lstStyle/>
          <a:p>
            <a:pPr algn="r"/>
            <a:r>
              <a:rPr lang="pl-PL" sz="3200" dirty="0">
                <a:solidFill>
                  <a:srgbClr val="77C9DA"/>
                </a:solidFill>
                <a:latin typeface="Nexa Bold" charset="0"/>
                <a:ea typeface="Nexa Bold" charset="0"/>
                <a:cs typeface="Nexa Bold" charset="0"/>
              </a:rPr>
              <a:t>INFORMACJA</a:t>
            </a:r>
            <a:endParaRPr lang="en-US" sz="3200" dirty="0">
              <a:solidFill>
                <a:srgbClr val="77C9DA"/>
              </a:solidFill>
              <a:latin typeface="Nexa Bold" charset="0"/>
              <a:ea typeface="Nexa Bold" charset="0"/>
              <a:cs typeface="Nexa Bold" charset="0"/>
            </a:endParaRPr>
          </a:p>
          <a:p>
            <a:pPr algn="r"/>
            <a:r>
              <a:rPr lang="pl-PL" sz="3200" dirty="0">
                <a:solidFill>
                  <a:schemeClr val="bg1"/>
                </a:solidFill>
                <a:latin typeface="Nexa Bold" charset="0"/>
                <a:ea typeface="Nexa Bold" charset="0"/>
                <a:cs typeface="Nexa Bold" charset="0"/>
              </a:rPr>
              <a:t>ZWROTNA</a:t>
            </a:r>
            <a:endParaRPr lang="en-US" sz="3200" dirty="0">
              <a:solidFill>
                <a:schemeClr val="bg1"/>
              </a:solidFill>
              <a:latin typeface="Nexa Bold" charset="0"/>
              <a:ea typeface="Nexa Bold" charset="0"/>
              <a:cs typeface="Nexa Bold" charset="0"/>
            </a:endParaRPr>
          </a:p>
        </p:txBody>
      </p:sp>
      <p:sp>
        <p:nvSpPr>
          <p:cNvPr id="30" name="Freeform 29"/>
          <p:cNvSpPr>
            <a:spLocks noChangeArrowheads="1"/>
          </p:cNvSpPr>
          <p:nvPr/>
        </p:nvSpPr>
        <p:spPr bwMode="auto">
          <a:xfrm>
            <a:off x="537406" y="501364"/>
            <a:ext cx="365154" cy="407098"/>
          </a:xfrm>
          <a:custGeom>
            <a:avLst/>
            <a:gdLst>
              <a:gd name="T0" fmla="*/ 6562 w 9250"/>
              <a:gd name="T1" fmla="*/ 813 h 10313"/>
              <a:gd name="T2" fmla="*/ 8874 w 9250"/>
              <a:gd name="T3" fmla="*/ 1313 h 10313"/>
              <a:gd name="T4" fmla="*/ 8874 w 9250"/>
              <a:gd name="T5" fmla="*/ 1531 h 10313"/>
              <a:gd name="T6" fmla="*/ 7593 w 9250"/>
              <a:gd name="T7" fmla="*/ 1406 h 10313"/>
              <a:gd name="T8" fmla="*/ 4999 w 9250"/>
              <a:gd name="T9" fmla="*/ 1781 h 10313"/>
              <a:gd name="T10" fmla="*/ 3938 w 9250"/>
              <a:gd name="T11" fmla="*/ 4438 h 10313"/>
              <a:gd name="T12" fmla="*/ 2406 w 9250"/>
              <a:gd name="T13" fmla="*/ 7624 h 10313"/>
              <a:gd name="T14" fmla="*/ 2000 w 9250"/>
              <a:gd name="T15" fmla="*/ 9187 h 10313"/>
              <a:gd name="T16" fmla="*/ 3219 w 9250"/>
              <a:gd name="T17" fmla="*/ 8280 h 10313"/>
              <a:gd name="T18" fmla="*/ 4375 w 9250"/>
              <a:gd name="T19" fmla="*/ 6562 h 10313"/>
              <a:gd name="T20" fmla="*/ 5030 w 9250"/>
              <a:gd name="T21" fmla="*/ 5468 h 10313"/>
              <a:gd name="T22" fmla="*/ 5280 w 9250"/>
              <a:gd name="T23" fmla="*/ 5343 h 10313"/>
              <a:gd name="T24" fmla="*/ 5030 w 9250"/>
              <a:gd name="T25" fmla="*/ 5999 h 10313"/>
              <a:gd name="T26" fmla="*/ 3313 w 9250"/>
              <a:gd name="T27" fmla="*/ 8749 h 10313"/>
              <a:gd name="T28" fmla="*/ 1813 w 9250"/>
              <a:gd name="T29" fmla="*/ 10312 h 10313"/>
              <a:gd name="T30" fmla="*/ 750 w 9250"/>
              <a:gd name="T31" fmla="*/ 9780 h 10313"/>
              <a:gd name="T32" fmla="*/ 0 w 9250"/>
              <a:gd name="T33" fmla="*/ 8968 h 10313"/>
              <a:gd name="T34" fmla="*/ 625 w 9250"/>
              <a:gd name="T35" fmla="*/ 7249 h 10313"/>
              <a:gd name="T36" fmla="*/ 1969 w 9250"/>
              <a:gd name="T37" fmla="*/ 4500 h 10313"/>
              <a:gd name="T38" fmla="*/ 3250 w 9250"/>
              <a:gd name="T39" fmla="*/ 1906 h 10313"/>
              <a:gd name="T40" fmla="*/ 1625 w 9250"/>
              <a:gd name="T41" fmla="*/ 1813 h 10313"/>
              <a:gd name="T42" fmla="*/ 969 w 9250"/>
              <a:gd name="T43" fmla="*/ 1188 h 10313"/>
              <a:gd name="T44" fmla="*/ 1063 w 9250"/>
              <a:gd name="T45" fmla="*/ 688 h 10313"/>
              <a:gd name="T46" fmla="*/ 1219 w 9250"/>
              <a:gd name="T47" fmla="*/ 563 h 10313"/>
              <a:gd name="T48" fmla="*/ 1437 w 9250"/>
              <a:gd name="T49" fmla="*/ 969 h 10313"/>
              <a:gd name="T50" fmla="*/ 2594 w 9250"/>
              <a:gd name="T51" fmla="*/ 1188 h 10313"/>
              <a:gd name="T52" fmla="*/ 3750 w 9250"/>
              <a:gd name="T53" fmla="*/ 594 h 10313"/>
              <a:gd name="T54" fmla="*/ 3656 w 9250"/>
              <a:gd name="T55" fmla="*/ 219 h 10313"/>
              <a:gd name="T56" fmla="*/ 3625 w 9250"/>
              <a:gd name="T57" fmla="*/ 31 h 10313"/>
              <a:gd name="T58" fmla="*/ 4250 w 9250"/>
              <a:gd name="T59" fmla="*/ 62 h 10313"/>
              <a:gd name="T60" fmla="*/ 4780 w 9250"/>
              <a:gd name="T61" fmla="*/ 531 h 10313"/>
              <a:gd name="T62" fmla="*/ 5124 w 9250"/>
              <a:gd name="T63" fmla="*/ 938 h 10313"/>
              <a:gd name="T64" fmla="*/ 5999 w 9250"/>
              <a:gd name="T65" fmla="*/ 844 h 10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50" h="10313">
                <a:moveTo>
                  <a:pt x="6562" y="813"/>
                </a:moveTo>
                <a:lnTo>
                  <a:pt x="6562" y="813"/>
                </a:lnTo>
                <a:cubicBezTo>
                  <a:pt x="7062" y="813"/>
                  <a:pt x="7530" y="875"/>
                  <a:pt x="7937" y="969"/>
                </a:cubicBezTo>
                <a:cubicBezTo>
                  <a:pt x="8312" y="1094"/>
                  <a:pt x="8624" y="1188"/>
                  <a:pt x="8874" y="1313"/>
                </a:cubicBezTo>
                <a:cubicBezTo>
                  <a:pt x="9093" y="1438"/>
                  <a:pt x="9218" y="1531"/>
                  <a:pt x="9218" y="1594"/>
                </a:cubicBezTo>
                <a:cubicBezTo>
                  <a:pt x="9249" y="1656"/>
                  <a:pt x="9124" y="1625"/>
                  <a:pt x="8874" y="1531"/>
                </a:cubicBezTo>
                <a:cubicBezTo>
                  <a:pt x="8655" y="1438"/>
                  <a:pt x="8437" y="1375"/>
                  <a:pt x="8249" y="1375"/>
                </a:cubicBezTo>
                <a:cubicBezTo>
                  <a:pt x="8062" y="1375"/>
                  <a:pt x="7843" y="1375"/>
                  <a:pt x="7593" y="1406"/>
                </a:cubicBezTo>
                <a:cubicBezTo>
                  <a:pt x="7312" y="1469"/>
                  <a:pt x="6999" y="1500"/>
                  <a:pt x="6593" y="1594"/>
                </a:cubicBezTo>
                <a:cubicBezTo>
                  <a:pt x="6187" y="1656"/>
                  <a:pt x="5655" y="1719"/>
                  <a:pt x="4999" y="1781"/>
                </a:cubicBezTo>
                <a:cubicBezTo>
                  <a:pt x="4968" y="2063"/>
                  <a:pt x="4843" y="2438"/>
                  <a:pt x="4624" y="2906"/>
                </a:cubicBezTo>
                <a:cubicBezTo>
                  <a:pt x="4438" y="3375"/>
                  <a:pt x="4188" y="3875"/>
                  <a:pt x="3938" y="4438"/>
                </a:cubicBezTo>
                <a:cubicBezTo>
                  <a:pt x="3656" y="4969"/>
                  <a:pt x="3406" y="5530"/>
                  <a:pt x="3125" y="6093"/>
                </a:cubicBezTo>
                <a:cubicBezTo>
                  <a:pt x="2844" y="6655"/>
                  <a:pt x="2594" y="7155"/>
                  <a:pt x="2406" y="7624"/>
                </a:cubicBezTo>
                <a:cubicBezTo>
                  <a:pt x="2188" y="8093"/>
                  <a:pt x="2031" y="8468"/>
                  <a:pt x="1938" y="8749"/>
                </a:cubicBezTo>
                <a:cubicBezTo>
                  <a:pt x="1875" y="9030"/>
                  <a:pt x="1875" y="9187"/>
                  <a:pt x="2000" y="9187"/>
                </a:cubicBezTo>
                <a:cubicBezTo>
                  <a:pt x="2188" y="9187"/>
                  <a:pt x="2375" y="9093"/>
                  <a:pt x="2594" y="8937"/>
                </a:cubicBezTo>
                <a:cubicBezTo>
                  <a:pt x="2781" y="8749"/>
                  <a:pt x="3000" y="8562"/>
                  <a:pt x="3219" y="8280"/>
                </a:cubicBezTo>
                <a:cubicBezTo>
                  <a:pt x="3406" y="8030"/>
                  <a:pt x="3625" y="7749"/>
                  <a:pt x="3844" y="7437"/>
                </a:cubicBezTo>
                <a:cubicBezTo>
                  <a:pt x="4031" y="7124"/>
                  <a:pt x="4219" y="6843"/>
                  <a:pt x="4375" y="6562"/>
                </a:cubicBezTo>
                <a:cubicBezTo>
                  <a:pt x="4563" y="6280"/>
                  <a:pt x="4687" y="6062"/>
                  <a:pt x="4811" y="5843"/>
                </a:cubicBezTo>
                <a:cubicBezTo>
                  <a:pt x="4905" y="5655"/>
                  <a:pt x="4999" y="5530"/>
                  <a:pt x="5030" y="5468"/>
                </a:cubicBezTo>
                <a:cubicBezTo>
                  <a:pt x="5062" y="5437"/>
                  <a:pt x="5124" y="5374"/>
                  <a:pt x="5155" y="5343"/>
                </a:cubicBezTo>
                <a:cubicBezTo>
                  <a:pt x="5218" y="5343"/>
                  <a:pt x="5249" y="5343"/>
                  <a:pt x="5280" y="5343"/>
                </a:cubicBezTo>
                <a:cubicBezTo>
                  <a:pt x="5312" y="5374"/>
                  <a:pt x="5312" y="5437"/>
                  <a:pt x="5280" y="5562"/>
                </a:cubicBezTo>
                <a:cubicBezTo>
                  <a:pt x="5218" y="5655"/>
                  <a:pt x="5155" y="5812"/>
                  <a:pt x="5030" y="5999"/>
                </a:cubicBezTo>
                <a:cubicBezTo>
                  <a:pt x="4749" y="6405"/>
                  <a:pt x="4469" y="6843"/>
                  <a:pt x="4188" y="7343"/>
                </a:cubicBezTo>
                <a:cubicBezTo>
                  <a:pt x="3906" y="7843"/>
                  <a:pt x="3594" y="8312"/>
                  <a:pt x="3313" y="8749"/>
                </a:cubicBezTo>
                <a:cubicBezTo>
                  <a:pt x="3031" y="9187"/>
                  <a:pt x="2750" y="9562"/>
                  <a:pt x="2500" y="9874"/>
                </a:cubicBezTo>
                <a:cubicBezTo>
                  <a:pt x="2250" y="10155"/>
                  <a:pt x="2000" y="10312"/>
                  <a:pt x="1813" y="10312"/>
                </a:cubicBezTo>
                <a:cubicBezTo>
                  <a:pt x="1719" y="10312"/>
                  <a:pt x="1562" y="10249"/>
                  <a:pt x="1344" y="10155"/>
                </a:cubicBezTo>
                <a:cubicBezTo>
                  <a:pt x="1156" y="10030"/>
                  <a:pt x="938" y="9905"/>
                  <a:pt x="750" y="9780"/>
                </a:cubicBezTo>
                <a:cubicBezTo>
                  <a:pt x="563" y="9624"/>
                  <a:pt x="375" y="9499"/>
                  <a:pt x="219" y="9343"/>
                </a:cubicBezTo>
                <a:cubicBezTo>
                  <a:pt x="94" y="9187"/>
                  <a:pt x="0" y="9062"/>
                  <a:pt x="0" y="8968"/>
                </a:cubicBezTo>
                <a:cubicBezTo>
                  <a:pt x="0" y="8843"/>
                  <a:pt x="63" y="8624"/>
                  <a:pt x="188" y="8312"/>
                </a:cubicBezTo>
                <a:cubicBezTo>
                  <a:pt x="281" y="7999"/>
                  <a:pt x="438" y="7655"/>
                  <a:pt x="625" y="7249"/>
                </a:cubicBezTo>
                <a:cubicBezTo>
                  <a:pt x="813" y="6843"/>
                  <a:pt x="1031" y="6405"/>
                  <a:pt x="1250" y="5937"/>
                </a:cubicBezTo>
                <a:cubicBezTo>
                  <a:pt x="1469" y="5468"/>
                  <a:pt x="1719" y="5000"/>
                  <a:pt x="1969" y="4500"/>
                </a:cubicBezTo>
                <a:cubicBezTo>
                  <a:pt x="2219" y="4031"/>
                  <a:pt x="2438" y="3563"/>
                  <a:pt x="2656" y="3125"/>
                </a:cubicBezTo>
                <a:cubicBezTo>
                  <a:pt x="2875" y="2688"/>
                  <a:pt x="3094" y="2281"/>
                  <a:pt x="3250" y="1906"/>
                </a:cubicBezTo>
                <a:cubicBezTo>
                  <a:pt x="2875" y="1938"/>
                  <a:pt x="2531" y="1938"/>
                  <a:pt x="2250" y="1938"/>
                </a:cubicBezTo>
                <a:cubicBezTo>
                  <a:pt x="1969" y="1906"/>
                  <a:pt x="1750" y="1875"/>
                  <a:pt x="1625" y="1813"/>
                </a:cubicBezTo>
                <a:cubicBezTo>
                  <a:pt x="1406" y="1750"/>
                  <a:pt x="1250" y="1625"/>
                  <a:pt x="1156" y="1531"/>
                </a:cubicBezTo>
                <a:cubicBezTo>
                  <a:pt x="1063" y="1406"/>
                  <a:pt x="1000" y="1313"/>
                  <a:pt x="969" y="1188"/>
                </a:cubicBezTo>
                <a:cubicBezTo>
                  <a:pt x="969" y="1094"/>
                  <a:pt x="969" y="1000"/>
                  <a:pt x="969" y="906"/>
                </a:cubicBezTo>
                <a:cubicBezTo>
                  <a:pt x="1000" y="844"/>
                  <a:pt x="1031" y="750"/>
                  <a:pt x="1063" y="688"/>
                </a:cubicBezTo>
                <a:cubicBezTo>
                  <a:pt x="1063" y="656"/>
                  <a:pt x="1094" y="625"/>
                  <a:pt x="1125" y="594"/>
                </a:cubicBezTo>
                <a:cubicBezTo>
                  <a:pt x="1156" y="594"/>
                  <a:pt x="1188" y="563"/>
                  <a:pt x="1219" y="563"/>
                </a:cubicBezTo>
                <a:cubicBezTo>
                  <a:pt x="1281" y="563"/>
                  <a:pt x="1313" y="563"/>
                  <a:pt x="1375" y="563"/>
                </a:cubicBezTo>
                <a:cubicBezTo>
                  <a:pt x="1313" y="750"/>
                  <a:pt x="1344" y="875"/>
                  <a:pt x="1437" y="969"/>
                </a:cubicBezTo>
                <a:cubicBezTo>
                  <a:pt x="1531" y="1063"/>
                  <a:pt x="1656" y="1125"/>
                  <a:pt x="1875" y="1156"/>
                </a:cubicBezTo>
                <a:cubicBezTo>
                  <a:pt x="2063" y="1188"/>
                  <a:pt x="2313" y="1219"/>
                  <a:pt x="2594" y="1188"/>
                </a:cubicBezTo>
                <a:cubicBezTo>
                  <a:pt x="2906" y="1188"/>
                  <a:pt x="3219" y="1156"/>
                  <a:pt x="3594" y="1125"/>
                </a:cubicBezTo>
                <a:cubicBezTo>
                  <a:pt x="3719" y="844"/>
                  <a:pt x="3750" y="688"/>
                  <a:pt x="3750" y="594"/>
                </a:cubicBezTo>
                <a:cubicBezTo>
                  <a:pt x="3750" y="500"/>
                  <a:pt x="3750" y="438"/>
                  <a:pt x="3719" y="375"/>
                </a:cubicBezTo>
                <a:cubicBezTo>
                  <a:pt x="3719" y="313"/>
                  <a:pt x="3688" y="250"/>
                  <a:pt x="3656" y="219"/>
                </a:cubicBezTo>
                <a:cubicBezTo>
                  <a:pt x="3625" y="156"/>
                  <a:pt x="3594" y="125"/>
                  <a:pt x="3563" y="94"/>
                </a:cubicBezTo>
                <a:cubicBezTo>
                  <a:pt x="3500" y="62"/>
                  <a:pt x="3531" y="31"/>
                  <a:pt x="3625" y="31"/>
                </a:cubicBezTo>
                <a:cubicBezTo>
                  <a:pt x="3719" y="0"/>
                  <a:pt x="3844" y="0"/>
                  <a:pt x="4000" y="0"/>
                </a:cubicBezTo>
                <a:cubicBezTo>
                  <a:pt x="4063" y="0"/>
                  <a:pt x="4156" y="31"/>
                  <a:pt x="4250" y="62"/>
                </a:cubicBezTo>
                <a:cubicBezTo>
                  <a:pt x="4344" y="94"/>
                  <a:pt x="4438" y="156"/>
                  <a:pt x="4531" y="219"/>
                </a:cubicBezTo>
                <a:cubicBezTo>
                  <a:pt x="4624" y="313"/>
                  <a:pt x="4687" y="406"/>
                  <a:pt x="4780" y="531"/>
                </a:cubicBezTo>
                <a:cubicBezTo>
                  <a:pt x="4874" y="625"/>
                  <a:pt x="4936" y="781"/>
                  <a:pt x="4999" y="969"/>
                </a:cubicBezTo>
                <a:cubicBezTo>
                  <a:pt x="4999" y="969"/>
                  <a:pt x="5062" y="969"/>
                  <a:pt x="5124" y="938"/>
                </a:cubicBezTo>
                <a:cubicBezTo>
                  <a:pt x="5218" y="938"/>
                  <a:pt x="5343" y="906"/>
                  <a:pt x="5499" y="906"/>
                </a:cubicBezTo>
                <a:cubicBezTo>
                  <a:pt x="5655" y="875"/>
                  <a:pt x="5812" y="844"/>
                  <a:pt x="5999" y="844"/>
                </a:cubicBezTo>
                <a:cubicBezTo>
                  <a:pt x="6187" y="813"/>
                  <a:pt x="6374" y="813"/>
                  <a:pt x="6562" y="813"/>
                </a:cubicBezTo>
              </a:path>
            </a:pathLst>
          </a:custGeom>
          <a:solidFill>
            <a:srgbClr val="37333B"/>
          </a:solidFill>
          <a:ln>
            <a:noFill/>
          </a:ln>
          <a:effectLst/>
        </p:spPr>
        <p:txBody>
          <a:bodyPr wrap="none" anchor="ctr"/>
          <a:lstStyle/>
          <a:p>
            <a:endParaRPr lang="en-US"/>
          </a:p>
        </p:txBody>
      </p:sp>
      <p:pic>
        <p:nvPicPr>
          <p:cNvPr id="31" name="Obraz 30" descr="Obraz zawierający tekst&#10;&#10;Opis wygenerowany przy wysokim poziomie pewności">
            <a:extLst>
              <a:ext uri="{FF2B5EF4-FFF2-40B4-BE49-F238E27FC236}">
                <a16:creationId xmlns:a16="http://schemas.microsoft.com/office/drawing/2014/main" id="{82EB426D-E42A-466A-8E1A-0D0AC797F8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160" y="500252"/>
            <a:ext cx="1696377" cy="780442"/>
          </a:xfrm>
          <a:prstGeom prst="rect">
            <a:avLst/>
          </a:prstGeom>
        </p:spPr>
      </p:pic>
      <p:grpSp>
        <p:nvGrpSpPr>
          <p:cNvPr id="28" name="Group 52">
            <a:extLst>
              <a:ext uri="{FF2B5EF4-FFF2-40B4-BE49-F238E27FC236}">
                <a16:creationId xmlns:a16="http://schemas.microsoft.com/office/drawing/2014/main" id="{1F5C8B26-B8CB-4AC3-9D8C-CD37CF53A52A}"/>
              </a:ext>
            </a:extLst>
          </p:cNvPr>
          <p:cNvGrpSpPr/>
          <p:nvPr/>
        </p:nvGrpSpPr>
        <p:grpSpPr>
          <a:xfrm>
            <a:off x="3892530" y="1422807"/>
            <a:ext cx="6028258" cy="4012383"/>
            <a:chOff x="4094298" y="1854615"/>
            <a:chExt cx="4663116" cy="4012383"/>
          </a:xfrm>
        </p:grpSpPr>
        <p:sp>
          <p:nvSpPr>
            <p:cNvPr id="32" name="TextBox 11">
              <a:extLst>
                <a:ext uri="{FF2B5EF4-FFF2-40B4-BE49-F238E27FC236}">
                  <a16:creationId xmlns:a16="http://schemas.microsoft.com/office/drawing/2014/main" id="{DA50BB0C-706A-49F4-8493-242BDAB448EF}"/>
                </a:ext>
              </a:extLst>
            </p:cNvPr>
            <p:cNvSpPr txBox="1"/>
            <p:nvPr/>
          </p:nvSpPr>
          <p:spPr>
            <a:xfrm>
              <a:off x="4094298" y="1854615"/>
              <a:ext cx="3594983" cy="584775"/>
            </a:xfrm>
            <a:prstGeom prst="rect">
              <a:avLst/>
            </a:prstGeom>
            <a:noFill/>
          </p:spPr>
          <p:txBody>
            <a:bodyPr wrap="none" rtlCol="0">
              <a:spAutoFit/>
            </a:bodyPr>
            <a:lstStyle/>
            <a:p>
              <a:r>
                <a:rPr lang="pl-PL" sz="1600" b="1" dirty="0">
                  <a:latin typeface="Raleway" panose="020B0003030101060003" pitchFamily="34" charset="0"/>
                  <a:ea typeface="Nexa Bold" charset="0"/>
                  <a:cs typeface="Nexa Bold" charset="0"/>
                </a:rPr>
                <a:t>WARUNKI UDZIELANIA </a:t>
              </a:r>
            </a:p>
            <a:p>
              <a:r>
                <a:rPr lang="pl-PL" sz="1600" b="1" dirty="0">
                  <a:latin typeface="Raleway" panose="020B0003030101060003" pitchFamily="34" charset="0"/>
                  <a:ea typeface="Nexa Bold" charset="0"/>
                  <a:cs typeface="Nexa Bold" charset="0"/>
                </a:rPr>
                <a:t>KONSTRUKTYWNEJ INFORMACJI ZWROTNEJ</a:t>
              </a:r>
              <a:endParaRPr lang="en-US" sz="1600" dirty="0">
                <a:latin typeface="Nexa Bold" charset="0"/>
                <a:ea typeface="Nexa Bold" charset="0"/>
                <a:cs typeface="Nexa Bold" charset="0"/>
              </a:endParaRPr>
            </a:p>
          </p:txBody>
        </p:sp>
        <p:sp>
          <p:nvSpPr>
            <p:cNvPr id="33" name="Rectangle 12">
              <a:extLst>
                <a:ext uri="{FF2B5EF4-FFF2-40B4-BE49-F238E27FC236}">
                  <a16:creationId xmlns:a16="http://schemas.microsoft.com/office/drawing/2014/main" id="{A7146FDD-8BE9-4FEE-96AB-7ED2B434C5D1}"/>
                </a:ext>
              </a:extLst>
            </p:cNvPr>
            <p:cNvSpPr/>
            <p:nvPr/>
          </p:nvSpPr>
          <p:spPr>
            <a:xfrm>
              <a:off x="4094298" y="2543011"/>
              <a:ext cx="4663116" cy="3323987"/>
            </a:xfrm>
            <a:prstGeom prst="rect">
              <a:avLst/>
            </a:prstGeom>
          </p:spPr>
          <p:txBody>
            <a:bodyPr wrap="square">
              <a:spAutoFit/>
            </a:bodyPr>
            <a:lstStyle/>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zwracaj się bezpośrednio do osoby</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wyrażaj ocenę bezpośrednio po zaistniałym zachowaniu</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oceniaj zachowanie a nie osobę</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bądź konkretny</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opisuj zachowanie</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nie formułuj pochopnych wniosków</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unikaj publicznej oceny</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nie oceniaj aspektów, na które oceniany nie ma wpływu</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skup się na „tu i teraz”, a nie „w ogóle”</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jasno formułuj swoje oczekiwania</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dziel się pomysłami, nie udzielaj rad</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skup się na korzyści, jaką informacja może dać osobie ocenianej</a:t>
              </a:r>
            </a:p>
            <a:p>
              <a:pPr marL="171450" indent="-171450">
                <a:lnSpc>
                  <a:spcPct val="150000"/>
                </a:lnSpc>
                <a:buFont typeface="Arial" panose="020B0604020202020204" pitchFamily="34" charset="0"/>
                <a:buChar char="•"/>
              </a:pPr>
              <a:r>
                <a:rPr lang="pl-PL" sz="1000" dirty="0">
                  <a:latin typeface="Roboto Thin" charset="0"/>
                  <a:ea typeface="Roboto Thin" charset="0"/>
                  <a:cs typeface="Roboto Thin" charset="0"/>
                </a:rPr>
                <a:t>przekazuj tyle informacji, ile może zużyć osoba oceniana</a:t>
              </a:r>
            </a:p>
            <a:p>
              <a:pPr>
                <a:lnSpc>
                  <a:spcPct val="150000"/>
                </a:lnSpc>
              </a:pPr>
              <a:endParaRPr lang="en-US" sz="1000" dirty="0">
                <a:latin typeface="Roboto Thin" charset="0"/>
                <a:ea typeface="Roboto Thin" charset="0"/>
                <a:cs typeface="Roboto Thin" charset="0"/>
              </a:endParaRPr>
            </a:p>
          </p:txBody>
        </p:sp>
        <p:cxnSp>
          <p:nvCxnSpPr>
            <p:cNvPr id="34" name="Straight Connector 14">
              <a:extLst>
                <a:ext uri="{FF2B5EF4-FFF2-40B4-BE49-F238E27FC236}">
                  <a16:creationId xmlns:a16="http://schemas.microsoft.com/office/drawing/2014/main" id="{EE0D86C3-198D-4AD9-92DB-3DDC3A62C0E3}"/>
                </a:ext>
              </a:extLst>
            </p:cNvPr>
            <p:cNvCxnSpPr/>
            <p:nvPr/>
          </p:nvCxnSpPr>
          <p:spPr>
            <a:xfrm>
              <a:off x="4199011" y="2455923"/>
              <a:ext cx="444927"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971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ymbol zastępczy obrazu 15" descr="Obraz zawierający kwiat, stół, roślina&#10;&#10;Opis wygenerowany przy bardzo wysokim poziomie pewności">
            <a:extLst>
              <a:ext uri="{FF2B5EF4-FFF2-40B4-BE49-F238E27FC236}">
                <a16:creationId xmlns:a16="http://schemas.microsoft.com/office/drawing/2014/main" id="{6F240970-E739-41C1-8B72-61A644391A3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5"/>
          <p:cNvSpPr/>
          <p:nvPr/>
        </p:nvSpPr>
        <p:spPr>
          <a:xfrm>
            <a:off x="794658" y="794658"/>
            <a:ext cx="10602685" cy="5268685"/>
          </a:xfrm>
          <a:prstGeom prst="rect">
            <a:avLst/>
          </a:prstGeom>
          <a:solidFill>
            <a:srgbClr val="37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43679" y="2339327"/>
            <a:ext cx="5304657" cy="707886"/>
          </a:xfrm>
          <a:prstGeom prst="rect">
            <a:avLst/>
          </a:prstGeom>
          <a:noFill/>
        </p:spPr>
        <p:txBody>
          <a:bodyPr wrap="none" rtlCol="0">
            <a:spAutoFit/>
          </a:bodyPr>
          <a:lstStyle/>
          <a:p>
            <a:pPr algn="ctr"/>
            <a:r>
              <a:rPr lang="pl-PL" sz="4000" b="1" dirty="0">
                <a:solidFill>
                  <a:schemeClr val="bg1"/>
                </a:solidFill>
                <a:latin typeface="Raleway" panose="020B0003030101060003" pitchFamily="34" charset="0"/>
                <a:ea typeface="Nexa Bold" charset="0"/>
                <a:cs typeface="Nexa Bold" charset="0"/>
              </a:rPr>
              <a:t>NAZYWANIE EMOCJI</a:t>
            </a:r>
            <a:endParaRPr lang="en-US" sz="4000" b="1" dirty="0">
              <a:solidFill>
                <a:schemeClr val="bg1"/>
              </a:solidFill>
              <a:latin typeface="Raleway" panose="020B0003030101060003" pitchFamily="34" charset="0"/>
              <a:ea typeface="Nexa Bold" charset="0"/>
              <a:cs typeface="Nexa Bold" charset="0"/>
            </a:endParaRPr>
          </a:p>
        </p:txBody>
      </p:sp>
      <p:sp>
        <p:nvSpPr>
          <p:cNvPr id="8" name="TextBox 7"/>
          <p:cNvSpPr txBox="1"/>
          <p:nvPr/>
        </p:nvSpPr>
        <p:spPr>
          <a:xfrm>
            <a:off x="5497910" y="2077398"/>
            <a:ext cx="1196161" cy="276999"/>
          </a:xfrm>
          <a:prstGeom prst="rect">
            <a:avLst/>
          </a:prstGeom>
          <a:noFill/>
        </p:spPr>
        <p:txBody>
          <a:bodyPr wrap="none" rtlCol="0">
            <a:spAutoFit/>
          </a:bodyPr>
          <a:lstStyle/>
          <a:p>
            <a:pPr algn="ctr"/>
            <a:r>
              <a:rPr lang="pl-PL" sz="1200" spc="600" dirty="0">
                <a:solidFill>
                  <a:schemeClr val="bg1"/>
                </a:solidFill>
                <a:latin typeface="Roboto Thin" charset="0"/>
                <a:ea typeface="Roboto Thin" charset="0"/>
                <a:cs typeface="Roboto Thin" charset="0"/>
              </a:rPr>
              <a:t>WAŻNE!</a:t>
            </a:r>
            <a:endParaRPr lang="en-US" sz="1200" spc="600" dirty="0">
              <a:solidFill>
                <a:schemeClr val="bg1"/>
              </a:solidFill>
              <a:latin typeface="Roboto Thin" charset="0"/>
              <a:ea typeface="Roboto Thin" charset="0"/>
              <a:cs typeface="Roboto Thin" charset="0"/>
            </a:endParaRPr>
          </a:p>
        </p:txBody>
      </p:sp>
      <p:sp>
        <p:nvSpPr>
          <p:cNvPr id="9" name="Rectangle 8"/>
          <p:cNvSpPr/>
          <p:nvPr/>
        </p:nvSpPr>
        <p:spPr>
          <a:xfrm>
            <a:off x="2579237" y="3474767"/>
            <a:ext cx="7162800" cy="1569660"/>
          </a:xfrm>
          <a:prstGeom prst="rect">
            <a:avLst/>
          </a:prstGeom>
        </p:spPr>
        <p:txBody>
          <a:bodyPr wrap="square">
            <a:spAutoFit/>
          </a:bodyPr>
          <a:lstStyle/>
          <a:p>
            <a:pPr algn="ctr"/>
            <a:r>
              <a:rPr lang="pl-PL" sz="1600" dirty="0">
                <a:solidFill>
                  <a:schemeClr val="bg1"/>
                </a:solidFill>
                <a:latin typeface="Roboto Thin" charset="0"/>
                <a:ea typeface="Roboto Thin" charset="0"/>
                <a:cs typeface="Roboto Thin" charset="0"/>
              </a:rPr>
              <a:t>Umiejętność rozpoznawania, nazywania i wyrażania emocji jest niezbędna w kontaktach (i komunikacji) z innymi ludźmi. Pozwala nam ocenić sytuację, w której się znaleźliśmy i powiedzieć o tym, co czujemy – tak żeby inni zrozumieli naszą sytuację. Wraz z umiejętnością jasnego określania swoich potrzeb, pomaga nam być czytelnym i jasnym dla innych osób, a w sytuacjach konfliktowych jest pierwszym krokiem do podjęcia konstruktywnych działań.</a:t>
            </a:r>
          </a:p>
        </p:txBody>
      </p:sp>
      <p:cxnSp>
        <p:nvCxnSpPr>
          <p:cNvPr id="10" name="Straight Connector 9"/>
          <p:cNvCxnSpPr/>
          <p:nvPr/>
        </p:nvCxnSpPr>
        <p:spPr>
          <a:xfrm>
            <a:off x="5504554" y="3145049"/>
            <a:ext cx="1182855" cy="0"/>
          </a:xfrm>
          <a:prstGeom prst="line">
            <a:avLst/>
          </a:prstGeom>
          <a:ln>
            <a:solidFill>
              <a:srgbClr val="77C9DA"/>
            </a:solidFill>
          </a:ln>
        </p:spPr>
        <p:style>
          <a:lnRef idx="1">
            <a:schemeClr val="accent1"/>
          </a:lnRef>
          <a:fillRef idx="0">
            <a:schemeClr val="accent1"/>
          </a:fillRef>
          <a:effectRef idx="0">
            <a:schemeClr val="accent1"/>
          </a:effectRef>
          <a:fontRef idx="minor">
            <a:schemeClr val="tx1"/>
          </a:fontRef>
        </p:style>
      </p:cxnSp>
      <p:sp>
        <p:nvSpPr>
          <p:cNvPr id="11" name="Triangle 10"/>
          <p:cNvSpPr/>
          <p:nvPr/>
        </p:nvSpPr>
        <p:spPr>
          <a:xfrm rot="10800000">
            <a:off x="5657693" y="794658"/>
            <a:ext cx="876615" cy="291995"/>
          </a:xfrm>
          <a:prstGeom prst="triangle">
            <a:avLst/>
          </a:prstGeom>
          <a:solidFill>
            <a:srgbClr val="77C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83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2077</TotalTime>
  <Words>1145</Words>
  <Application>Microsoft Office PowerPoint</Application>
  <PresentationFormat>Panoramiczny</PresentationFormat>
  <Paragraphs>116</Paragraphs>
  <Slides>14</Slides>
  <Notes>4</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14</vt:i4>
      </vt:variant>
    </vt:vector>
  </HeadingPairs>
  <TitlesOfParts>
    <vt:vector size="25" baseType="lpstr">
      <vt:lpstr>Arial</vt:lpstr>
      <vt:lpstr>Calibri</vt:lpstr>
      <vt:lpstr>Nexa Bold</vt:lpstr>
      <vt:lpstr>Raleway</vt:lpstr>
      <vt:lpstr>Roboto</vt:lpstr>
      <vt:lpstr>Roboto Light</vt:lpstr>
      <vt:lpstr>Roboto Medium</vt:lpstr>
      <vt:lpstr>Roboto REGULAR</vt:lpstr>
      <vt:lpstr>Roboto Thin</vt:lpstr>
      <vt:lpstr>Signerica Fat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Instytut Edukacji Pozytywnej</cp:lastModifiedBy>
  <cp:revision>173</cp:revision>
  <dcterms:created xsi:type="dcterms:W3CDTF">2016-05-17T02:28:19Z</dcterms:created>
  <dcterms:modified xsi:type="dcterms:W3CDTF">2018-01-28T19:00:18Z</dcterms:modified>
</cp:coreProperties>
</file>